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329" r:id="rId3"/>
    <p:sldId id="258" r:id="rId4"/>
    <p:sldId id="331" r:id="rId5"/>
    <p:sldId id="259" r:id="rId6"/>
    <p:sldId id="287" r:id="rId7"/>
    <p:sldId id="288" r:id="rId8"/>
    <p:sldId id="289" r:id="rId9"/>
    <p:sldId id="298" r:id="rId10"/>
    <p:sldId id="291" r:id="rId11"/>
    <p:sldId id="290" r:id="rId12"/>
    <p:sldId id="293" r:id="rId13"/>
    <p:sldId id="340" r:id="rId14"/>
    <p:sldId id="294" r:id="rId15"/>
    <p:sldId id="295" r:id="rId16"/>
    <p:sldId id="296" r:id="rId17"/>
    <p:sldId id="297" r:id="rId18"/>
    <p:sldId id="305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332" r:id="rId27"/>
    <p:sldId id="272" r:id="rId28"/>
    <p:sldId id="333" r:id="rId29"/>
    <p:sldId id="273" r:id="rId30"/>
    <p:sldId id="304" r:id="rId31"/>
    <p:sldId id="275" r:id="rId32"/>
    <p:sldId id="276" r:id="rId33"/>
    <p:sldId id="299" r:id="rId34"/>
    <p:sldId id="306" r:id="rId35"/>
    <p:sldId id="300" r:id="rId36"/>
    <p:sldId id="307" r:id="rId37"/>
    <p:sldId id="308" r:id="rId38"/>
    <p:sldId id="309" r:id="rId39"/>
    <p:sldId id="301" r:id="rId40"/>
    <p:sldId id="302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34" r:id="rId50"/>
    <p:sldId id="318" r:id="rId51"/>
    <p:sldId id="319" r:id="rId52"/>
    <p:sldId id="335" r:id="rId53"/>
    <p:sldId id="320" r:id="rId54"/>
    <p:sldId id="321" r:id="rId55"/>
    <p:sldId id="336" r:id="rId56"/>
    <p:sldId id="322" r:id="rId57"/>
    <p:sldId id="323" r:id="rId58"/>
    <p:sldId id="324" r:id="rId59"/>
    <p:sldId id="328" r:id="rId60"/>
    <p:sldId id="326" r:id="rId61"/>
    <p:sldId id="327" r:id="rId62"/>
    <p:sldId id="325" r:id="rId63"/>
    <p:sldId id="337" r:id="rId64"/>
    <p:sldId id="338" r:id="rId65"/>
    <p:sldId id="262" r:id="rId66"/>
    <p:sldId id="339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/>
    <p:restoredTop sz="94712"/>
  </p:normalViewPr>
  <p:slideViewPr>
    <p:cSldViewPr snapToGrid="0">
      <p:cViewPr varScale="1">
        <p:scale>
          <a:sx n="136" d="100"/>
          <a:sy n="136" d="100"/>
        </p:scale>
        <p:origin x="224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C4E96-1C80-C440-A33C-8B2F17169FC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7EDA12-3768-3946-9450-21F6489510B4}">
      <dgm:prSet phldrT="[Text]"/>
      <dgm:spPr/>
      <dgm:t>
        <a:bodyPr/>
        <a:lstStyle/>
        <a:p>
          <a:r>
            <a:rPr lang="en-US" dirty="0"/>
            <a:t>Data Gathering</a:t>
          </a:r>
        </a:p>
      </dgm:t>
    </dgm:pt>
    <dgm:pt modelId="{66BA3274-0844-A24F-A9F7-1A00F5A79271}" type="parTrans" cxnId="{255B8927-AD80-D744-A130-F2C3DACD2003}">
      <dgm:prSet/>
      <dgm:spPr/>
      <dgm:t>
        <a:bodyPr/>
        <a:lstStyle/>
        <a:p>
          <a:endParaRPr lang="en-US"/>
        </a:p>
      </dgm:t>
    </dgm:pt>
    <dgm:pt modelId="{839C01F1-9F93-1D48-B86E-7EA18806DE78}" type="sibTrans" cxnId="{255B8927-AD80-D744-A130-F2C3DACD2003}">
      <dgm:prSet/>
      <dgm:spPr/>
      <dgm:t>
        <a:bodyPr/>
        <a:lstStyle/>
        <a:p>
          <a:endParaRPr lang="en-US"/>
        </a:p>
      </dgm:t>
    </dgm:pt>
    <dgm:pt modelId="{34D0640F-39CF-BE45-BD13-39FF32E67E60}">
      <dgm:prSet phldrT="[Text]"/>
      <dgm:spPr/>
      <dgm:t>
        <a:bodyPr/>
        <a:lstStyle/>
        <a:p>
          <a:r>
            <a:rPr lang="en-US" dirty="0"/>
            <a:t>Public Information</a:t>
          </a:r>
        </a:p>
      </dgm:t>
    </dgm:pt>
    <dgm:pt modelId="{C59ABFF1-A547-6945-9E76-FACBD2B0048E}" type="parTrans" cxnId="{04D9CD51-6816-014F-AA8B-57C699FCC774}">
      <dgm:prSet/>
      <dgm:spPr/>
      <dgm:t>
        <a:bodyPr/>
        <a:lstStyle/>
        <a:p>
          <a:endParaRPr lang="en-US"/>
        </a:p>
      </dgm:t>
    </dgm:pt>
    <dgm:pt modelId="{04D0F60F-4A10-4F49-A107-563F4690A373}" type="sibTrans" cxnId="{04D9CD51-6816-014F-AA8B-57C699FCC774}">
      <dgm:prSet/>
      <dgm:spPr/>
      <dgm:t>
        <a:bodyPr/>
        <a:lstStyle/>
        <a:p>
          <a:endParaRPr lang="en-US"/>
        </a:p>
      </dgm:t>
    </dgm:pt>
    <dgm:pt modelId="{FF7D25FE-ACCB-DA42-8810-B75C380FCA3F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192EF69A-8A6C-FB40-A9CE-A762FCA24338}" type="parTrans" cxnId="{A931CEF8-9352-B641-8F78-66A48DE1F1C8}">
      <dgm:prSet/>
      <dgm:spPr/>
      <dgm:t>
        <a:bodyPr/>
        <a:lstStyle/>
        <a:p>
          <a:endParaRPr lang="en-US"/>
        </a:p>
      </dgm:t>
    </dgm:pt>
    <dgm:pt modelId="{6DC6EC18-5500-FE41-B68C-2EBE81D571CB}" type="sibTrans" cxnId="{A931CEF8-9352-B641-8F78-66A48DE1F1C8}">
      <dgm:prSet/>
      <dgm:spPr/>
      <dgm:t>
        <a:bodyPr/>
        <a:lstStyle/>
        <a:p>
          <a:endParaRPr lang="en-US"/>
        </a:p>
      </dgm:t>
    </dgm:pt>
    <dgm:pt modelId="{0A93F199-F851-8046-B557-C0423E087208}">
      <dgm:prSet phldrT="[Text]"/>
      <dgm:spPr/>
      <dgm:t>
        <a:bodyPr/>
        <a:lstStyle/>
        <a:p>
          <a:r>
            <a:rPr lang="en-US" dirty="0"/>
            <a:t>Property Management</a:t>
          </a:r>
        </a:p>
      </dgm:t>
    </dgm:pt>
    <dgm:pt modelId="{CB6F1400-E122-B34E-80B2-9547943370B8}" type="parTrans" cxnId="{4C035357-5CE5-4D43-A336-9C1E0F830417}">
      <dgm:prSet/>
      <dgm:spPr/>
      <dgm:t>
        <a:bodyPr/>
        <a:lstStyle/>
        <a:p>
          <a:endParaRPr lang="en-US"/>
        </a:p>
      </dgm:t>
    </dgm:pt>
    <dgm:pt modelId="{CA6C867C-A69E-4549-817D-CB06291264D3}" type="sibTrans" cxnId="{4C035357-5CE5-4D43-A336-9C1E0F830417}">
      <dgm:prSet/>
      <dgm:spPr/>
      <dgm:t>
        <a:bodyPr/>
        <a:lstStyle/>
        <a:p>
          <a:endParaRPr lang="en-US"/>
        </a:p>
      </dgm:t>
    </dgm:pt>
    <dgm:pt modelId="{3A18EAC5-D3A9-674A-9A62-3C0C741A4A9F}">
      <dgm:prSet phldrT="[Text]"/>
      <dgm:spPr/>
      <dgm:t>
        <a:bodyPr/>
        <a:lstStyle/>
        <a:p>
          <a:r>
            <a:rPr lang="en-US" dirty="0"/>
            <a:t>Online Rental Website</a:t>
          </a:r>
        </a:p>
      </dgm:t>
    </dgm:pt>
    <dgm:pt modelId="{79E7BB5B-4F49-7A46-8477-C7AB16372303}" type="parTrans" cxnId="{7D53F3D7-E2B7-284F-A332-03BE39F92E2C}">
      <dgm:prSet/>
      <dgm:spPr/>
      <dgm:t>
        <a:bodyPr/>
        <a:lstStyle/>
        <a:p>
          <a:endParaRPr lang="en-US"/>
        </a:p>
      </dgm:t>
    </dgm:pt>
    <dgm:pt modelId="{309235E2-38CD-B94F-BED7-1FF0D7DD9CC9}" type="sibTrans" cxnId="{7D53F3D7-E2B7-284F-A332-03BE39F92E2C}">
      <dgm:prSet/>
      <dgm:spPr/>
      <dgm:t>
        <a:bodyPr/>
        <a:lstStyle/>
        <a:p>
          <a:endParaRPr lang="en-US"/>
        </a:p>
      </dgm:t>
    </dgm:pt>
    <dgm:pt modelId="{EAB343DB-8DCC-E64B-B1B8-7893598CC911}">
      <dgm:prSet phldrT="[Text]"/>
      <dgm:spPr/>
      <dgm:t>
        <a:bodyPr/>
        <a:lstStyle/>
        <a:p>
          <a:r>
            <a:rPr lang="en-US" dirty="0"/>
            <a:t>Data</a:t>
          </a:r>
        </a:p>
        <a:p>
          <a:r>
            <a:rPr lang="en-US" dirty="0"/>
            <a:t>Wrangling</a:t>
          </a:r>
        </a:p>
      </dgm:t>
    </dgm:pt>
    <dgm:pt modelId="{F46E88DA-F0DE-7047-9E15-2B1FA2064F57}" type="parTrans" cxnId="{78C7E05C-053D-6A45-A09B-02FC248B5FCB}">
      <dgm:prSet/>
      <dgm:spPr/>
      <dgm:t>
        <a:bodyPr/>
        <a:lstStyle/>
        <a:p>
          <a:endParaRPr lang="en-US"/>
        </a:p>
      </dgm:t>
    </dgm:pt>
    <dgm:pt modelId="{9C720E6A-C91D-8744-BBEA-EB53E01D2F5F}" type="sibTrans" cxnId="{78C7E05C-053D-6A45-A09B-02FC248B5FCB}">
      <dgm:prSet/>
      <dgm:spPr/>
      <dgm:t>
        <a:bodyPr/>
        <a:lstStyle/>
        <a:p>
          <a:endParaRPr lang="en-US"/>
        </a:p>
      </dgm:t>
    </dgm:pt>
    <dgm:pt modelId="{6CAA1845-02A2-2247-B336-6280C881B005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9C6E0CBD-DC46-4148-92DD-BCE85945F7F0}" type="parTrans" cxnId="{4B50FE3F-7C09-E642-952C-161C014C154F}">
      <dgm:prSet/>
      <dgm:spPr/>
      <dgm:t>
        <a:bodyPr/>
        <a:lstStyle/>
        <a:p>
          <a:endParaRPr lang="en-US"/>
        </a:p>
      </dgm:t>
    </dgm:pt>
    <dgm:pt modelId="{B271AEC1-BA4E-7B45-9D3E-7368CCC6E701}" type="sibTrans" cxnId="{4B50FE3F-7C09-E642-952C-161C014C154F}">
      <dgm:prSet/>
      <dgm:spPr/>
      <dgm:t>
        <a:bodyPr/>
        <a:lstStyle/>
        <a:p>
          <a:endParaRPr lang="en-US"/>
        </a:p>
      </dgm:t>
    </dgm:pt>
    <dgm:pt modelId="{5722248F-4FC6-254E-87F6-C6C3F91B2C7E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62828938-C152-1E41-A144-ACAA9E8F3FFD}" type="parTrans" cxnId="{35529061-16C8-2044-AC84-1BA0C00FA185}">
      <dgm:prSet/>
      <dgm:spPr/>
      <dgm:t>
        <a:bodyPr/>
        <a:lstStyle/>
        <a:p>
          <a:endParaRPr lang="en-US"/>
        </a:p>
      </dgm:t>
    </dgm:pt>
    <dgm:pt modelId="{4B299D27-6525-A549-9A24-CEFD26A4D187}" type="sibTrans" cxnId="{35529061-16C8-2044-AC84-1BA0C00FA185}">
      <dgm:prSet/>
      <dgm:spPr/>
      <dgm:t>
        <a:bodyPr/>
        <a:lstStyle/>
        <a:p>
          <a:endParaRPr lang="en-US"/>
        </a:p>
      </dgm:t>
    </dgm:pt>
    <dgm:pt modelId="{9BEAF966-27EE-A348-A0B5-AE9E5D877B30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B1B398E9-73FA-994D-A14B-369B0CDBBE25}" type="parTrans" cxnId="{7B1827D4-ED54-EA46-8318-FFC6A0DC474E}">
      <dgm:prSet/>
      <dgm:spPr/>
      <dgm:t>
        <a:bodyPr/>
        <a:lstStyle/>
        <a:p>
          <a:endParaRPr lang="en-US"/>
        </a:p>
      </dgm:t>
    </dgm:pt>
    <dgm:pt modelId="{D6ED9967-32FA-0C4E-95DB-09A0FF3025BD}" type="sibTrans" cxnId="{7B1827D4-ED54-EA46-8318-FFC6A0DC474E}">
      <dgm:prSet/>
      <dgm:spPr/>
      <dgm:t>
        <a:bodyPr/>
        <a:lstStyle/>
        <a:p>
          <a:endParaRPr lang="en-US"/>
        </a:p>
      </dgm:t>
    </dgm:pt>
    <dgm:pt modelId="{20F2FCE8-B4E5-074E-B7CB-2FDBF0C7A4AC}" type="pres">
      <dgm:prSet presAssocID="{4C7C4E96-1C80-C440-A33C-8B2F17169FC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3734A40-FD23-3B40-BEC1-54EE26322596}" type="pres">
      <dgm:prSet presAssocID="{AD7EDA12-3768-3946-9450-21F6489510B4}" presName="horFlow" presStyleCnt="0"/>
      <dgm:spPr/>
    </dgm:pt>
    <dgm:pt modelId="{DB08B667-EDE5-D547-987E-F14D980031C7}" type="pres">
      <dgm:prSet presAssocID="{AD7EDA12-3768-3946-9450-21F6489510B4}" presName="bigChev" presStyleLbl="node1" presStyleIdx="0" presStyleCnt="3"/>
      <dgm:spPr/>
    </dgm:pt>
    <dgm:pt modelId="{E8320248-1B6C-D74E-8327-5DBE38855FC4}" type="pres">
      <dgm:prSet presAssocID="{C59ABFF1-A547-6945-9E76-FACBD2B0048E}" presName="parTrans" presStyleCnt="0"/>
      <dgm:spPr/>
    </dgm:pt>
    <dgm:pt modelId="{F4C1D8A6-C54A-084D-8E6C-E453A977C344}" type="pres">
      <dgm:prSet presAssocID="{34D0640F-39CF-BE45-BD13-39FF32E67E60}" presName="node" presStyleLbl="alignAccFollowNode1" presStyleIdx="0" presStyleCnt="6">
        <dgm:presLayoutVars>
          <dgm:bulletEnabled val="1"/>
        </dgm:presLayoutVars>
      </dgm:prSet>
      <dgm:spPr/>
    </dgm:pt>
    <dgm:pt modelId="{63FF6CB4-4AE2-6C44-AAAD-FE45595F30D0}" type="pres">
      <dgm:prSet presAssocID="{04D0F60F-4A10-4F49-A107-563F4690A373}" presName="sibTrans" presStyleCnt="0"/>
      <dgm:spPr/>
    </dgm:pt>
    <dgm:pt modelId="{FAFAC390-D260-904C-977E-E51C7BCB0641}" type="pres">
      <dgm:prSet presAssocID="{0A93F199-F851-8046-B557-C0423E087208}" presName="node" presStyleLbl="alignAccFollowNode1" presStyleIdx="1" presStyleCnt="6">
        <dgm:presLayoutVars>
          <dgm:bulletEnabled val="1"/>
        </dgm:presLayoutVars>
      </dgm:prSet>
      <dgm:spPr/>
    </dgm:pt>
    <dgm:pt modelId="{BE709207-3F60-4449-AE60-506E3F56C4F8}" type="pres">
      <dgm:prSet presAssocID="{CA6C867C-A69E-4549-817D-CB06291264D3}" presName="sibTrans" presStyleCnt="0"/>
      <dgm:spPr/>
    </dgm:pt>
    <dgm:pt modelId="{D06F2FBB-C3B0-9440-9E7D-A379AE89FE6E}" type="pres">
      <dgm:prSet presAssocID="{3A18EAC5-D3A9-674A-9A62-3C0C741A4A9F}" presName="node" presStyleLbl="alignAccFollowNode1" presStyleIdx="2" presStyleCnt="6">
        <dgm:presLayoutVars>
          <dgm:bulletEnabled val="1"/>
        </dgm:presLayoutVars>
      </dgm:prSet>
      <dgm:spPr/>
    </dgm:pt>
    <dgm:pt modelId="{F47563F9-AB2D-0F46-9F0A-4783E59B8CD9}" type="pres">
      <dgm:prSet presAssocID="{AD7EDA12-3768-3946-9450-21F6489510B4}" presName="vSp" presStyleCnt="0"/>
      <dgm:spPr/>
    </dgm:pt>
    <dgm:pt modelId="{774D07BF-5196-0F4A-9CBE-49779335FA92}" type="pres">
      <dgm:prSet presAssocID="{EAB343DB-8DCC-E64B-B1B8-7893598CC911}" presName="horFlow" presStyleCnt="0"/>
      <dgm:spPr/>
    </dgm:pt>
    <dgm:pt modelId="{E30B13AC-6E1D-B348-9BE5-390866C35385}" type="pres">
      <dgm:prSet presAssocID="{EAB343DB-8DCC-E64B-B1B8-7893598CC911}" presName="bigChev" presStyleLbl="node1" presStyleIdx="1" presStyleCnt="3"/>
      <dgm:spPr/>
    </dgm:pt>
    <dgm:pt modelId="{CC082CAC-399C-8F4C-976F-87539E848F1A}" type="pres">
      <dgm:prSet presAssocID="{9C6E0CBD-DC46-4148-92DD-BCE85945F7F0}" presName="parTrans" presStyleCnt="0"/>
      <dgm:spPr/>
    </dgm:pt>
    <dgm:pt modelId="{A357D987-CAFA-904D-A34D-E1203D5CC317}" type="pres">
      <dgm:prSet presAssocID="{6CAA1845-02A2-2247-B336-6280C881B005}" presName="node" presStyleLbl="alignAccFollowNode1" presStyleIdx="3" presStyleCnt="6">
        <dgm:presLayoutVars>
          <dgm:bulletEnabled val="1"/>
        </dgm:presLayoutVars>
      </dgm:prSet>
      <dgm:spPr/>
    </dgm:pt>
    <dgm:pt modelId="{740A43AC-F40C-4D4C-B1F2-B71EBC96A575}" type="pres">
      <dgm:prSet presAssocID="{B271AEC1-BA4E-7B45-9D3E-7368CCC6E701}" presName="sibTrans" presStyleCnt="0"/>
      <dgm:spPr/>
    </dgm:pt>
    <dgm:pt modelId="{15E72096-83F8-2A48-B317-92822D02BD4E}" type="pres">
      <dgm:prSet presAssocID="{5722248F-4FC6-254E-87F6-C6C3F91B2C7E}" presName="node" presStyleLbl="alignAccFollowNode1" presStyleIdx="4" presStyleCnt="6">
        <dgm:presLayoutVars>
          <dgm:bulletEnabled val="1"/>
        </dgm:presLayoutVars>
      </dgm:prSet>
      <dgm:spPr/>
    </dgm:pt>
    <dgm:pt modelId="{B959455B-C094-3F46-BF41-E400DA7AF153}" type="pres">
      <dgm:prSet presAssocID="{EAB343DB-8DCC-E64B-B1B8-7893598CC911}" presName="vSp" presStyleCnt="0"/>
      <dgm:spPr/>
    </dgm:pt>
    <dgm:pt modelId="{4B7D7F63-08F7-554B-8FEE-44D8137F908D}" type="pres">
      <dgm:prSet presAssocID="{9BEAF966-27EE-A348-A0B5-AE9E5D877B30}" presName="horFlow" presStyleCnt="0"/>
      <dgm:spPr/>
    </dgm:pt>
    <dgm:pt modelId="{BD58E704-FA34-544B-9D1B-F845209EBECF}" type="pres">
      <dgm:prSet presAssocID="{9BEAF966-27EE-A348-A0B5-AE9E5D877B30}" presName="bigChev" presStyleLbl="node1" presStyleIdx="2" presStyleCnt="3"/>
      <dgm:spPr/>
    </dgm:pt>
    <dgm:pt modelId="{109E9092-A9D1-824F-878A-041EED1C4E08}" type="pres">
      <dgm:prSet presAssocID="{192EF69A-8A6C-FB40-A9CE-A762FCA24338}" presName="parTrans" presStyleCnt="0"/>
      <dgm:spPr/>
    </dgm:pt>
    <dgm:pt modelId="{50A63F03-4785-5B48-B27F-EC3712CD05D7}" type="pres">
      <dgm:prSet presAssocID="{FF7D25FE-ACCB-DA42-8810-B75C380FCA3F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24409B0C-1B00-914E-88CF-0E540FB2DE70}" type="presOf" srcId="{4C7C4E96-1C80-C440-A33C-8B2F17169FC5}" destId="{20F2FCE8-B4E5-074E-B7CB-2FDBF0C7A4AC}" srcOrd="0" destOrd="0" presId="urn:microsoft.com/office/officeart/2005/8/layout/lProcess3"/>
    <dgm:cxn modelId="{A2DD5318-C1FF-534F-B110-6CF646C8FDA7}" type="presOf" srcId="{EAB343DB-8DCC-E64B-B1B8-7893598CC911}" destId="{E30B13AC-6E1D-B348-9BE5-390866C35385}" srcOrd="0" destOrd="0" presId="urn:microsoft.com/office/officeart/2005/8/layout/lProcess3"/>
    <dgm:cxn modelId="{255B8927-AD80-D744-A130-F2C3DACD2003}" srcId="{4C7C4E96-1C80-C440-A33C-8B2F17169FC5}" destId="{AD7EDA12-3768-3946-9450-21F6489510B4}" srcOrd="0" destOrd="0" parTransId="{66BA3274-0844-A24F-A9F7-1A00F5A79271}" sibTransId="{839C01F1-9F93-1D48-B86E-7EA18806DE78}"/>
    <dgm:cxn modelId="{76AED631-8E8E-3548-93F1-ABD122794CD3}" type="presOf" srcId="{FF7D25FE-ACCB-DA42-8810-B75C380FCA3F}" destId="{50A63F03-4785-5B48-B27F-EC3712CD05D7}" srcOrd="0" destOrd="0" presId="urn:microsoft.com/office/officeart/2005/8/layout/lProcess3"/>
    <dgm:cxn modelId="{DB34B233-51F2-0A4C-9659-8D06E1B48ECC}" type="presOf" srcId="{3A18EAC5-D3A9-674A-9A62-3C0C741A4A9F}" destId="{D06F2FBB-C3B0-9440-9E7D-A379AE89FE6E}" srcOrd="0" destOrd="0" presId="urn:microsoft.com/office/officeart/2005/8/layout/lProcess3"/>
    <dgm:cxn modelId="{4B50FE3F-7C09-E642-952C-161C014C154F}" srcId="{EAB343DB-8DCC-E64B-B1B8-7893598CC911}" destId="{6CAA1845-02A2-2247-B336-6280C881B005}" srcOrd="0" destOrd="0" parTransId="{9C6E0CBD-DC46-4148-92DD-BCE85945F7F0}" sibTransId="{B271AEC1-BA4E-7B45-9D3E-7368CCC6E701}"/>
    <dgm:cxn modelId="{04D9CD51-6816-014F-AA8B-57C699FCC774}" srcId="{AD7EDA12-3768-3946-9450-21F6489510B4}" destId="{34D0640F-39CF-BE45-BD13-39FF32E67E60}" srcOrd="0" destOrd="0" parTransId="{C59ABFF1-A547-6945-9E76-FACBD2B0048E}" sibTransId="{04D0F60F-4A10-4F49-A107-563F4690A373}"/>
    <dgm:cxn modelId="{4C035357-5CE5-4D43-A336-9C1E0F830417}" srcId="{AD7EDA12-3768-3946-9450-21F6489510B4}" destId="{0A93F199-F851-8046-B557-C0423E087208}" srcOrd="1" destOrd="0" parTransId="{CB6F1400-E122-B34E-80B2-9547943370B8}" sibTransId="{CA6C867C-A69E-4549-817D-CB06291264D3}"/>
    <dgm:cxn modelId="{78C7E05C-053D-6A45-A09B-02FC248B5FCB}" srcId="{4C7C4E96-1C80-C440-A33C-8B2F17169FC5}" destId="{EAB343DB-8DCC-E64B-B1B8-7893598CC911}" srcOrd="1" destOrd="0" parTransId="{F46E88DA-F0DE-7047-9E15-2B1FA2064F57}" sibTransId="{9C720E6A-C91D-8744-BBEA-EB53E01D2F5F}"/>
    <dgm:cxn modelId="{35529061-16C8-2044-AC84-1BA0C00FA185}" srcId="{EAB343DB-8DCC-E64B-B1B8-7893598CC911}" destId="{5722248F-4FC6-254E-87F6-C6C3F91B2C7E}" srcOrd="1" destOrd="0" parTransId="{62828938-C152-1E41-A144-ACAA9E8F3FFD}" sibTransId="{4B299D27-6525-A549-9A24-CEFD26A4D187}"/>
    <dgm:cxn modelId="{F81C3D75-675C-B34D-A05B-730F9D21A0C9}" type="presOf" srcId="{5722248F-4FC6-254E-87F6-C6C3F91B2C7E}" destId="{15E72096-83F8-2A48-B317-92822D02BD4E}" srcOrd="0" destOrd="0" presId="urn:microsoft.com/office/officeart/2005/8/layout/lProcess3"/>
    <dgm:cxn modelId="{FB48A996-6266-6149-B7E6-23E1CCAE7DCE}" type="presOf" srcId="{9BEAF966-27EE-A348-A0B5-AE9E5D877B30}" destId="{BD58E704-FA34-544B-9D1B-F845209EBECF}" srcOrd="0" destOrd="0" presId="urn:microsoft.com/office/officeart/2005/8/layout/lProcess3"/>
    <dgm:cxn modelId="{D45F94CE-6BE9-2042-AE7C-ABECF867ACBE}" type="presOf" srcId="{34D0640F-39CF-BE45-BD13-39FF32E67E60}" destId="{F4C1D8A6-C54A-084D-8E6C-E453A977C344}" srcOrd="0" destOrd="0" presId="urn:microsoft.com/office/officeart/2005/8/layout/lProcess3"/>
    <dgm:cxn modelId="{7B1827D4-ED54-EA46-8318-FFC6A0DC474E}" srcId="{4C7C4E96-1C80-C440-A33C-8B2F17169FC5}" destId="{9BEAF966-27EE-A348-A0B5-AE9E5D877B30}" srcOrd="2" destOrd="0" parTransId="{B1B398E9-73FA-994D-A14B-369B0CDBBE25}" sibTransId="{D6ED9967-32FA-0C4E-95DB-09A0FF3025BD}"/>
    <dgm:cxn modelId="{7D53F3D7-E2B7-284F-A332-03BE39F92E2C}" srcId="{AD7EDA12-3768-3946-9450-21F6489510B4}" destId="{3A18EAC5-D3A9-674A-9A62-3C0C741A4A9F}" srcOrd="2" destOrd="0" parTransId="{79E7BB5B-4F49-7A46-8477-C7AB16372303}" sibTransId="{309235E2-38CD-B94F-BED7-1FF0D7DD9CC9}"/>
    <dgm:cxn modelId="{FB1DABE0-C81C-A147-95AE-CAF29683AD1F}" type="presOf" srcId="{6CAA1845-02A2-2247-B336-6280C881B005}" destId="{A357D987-CAFA-904D-A34D-E1203D5CC317}" srcOrd="0" destOrd="0" presId="urn:microsoft.com/office/officeart/2005/8/layout/lProcess3"/>
    <dgm:cxn modelId="{E329D5EA-FEEB-F04E-A7BC-2B2FC3161866}" type="presOf" srcId="{0A93F199-F851-8046-B557-C0423E087208}" destId="{FAFAC390-D260-904C-977E-E51C7BCB0641}" srcOrd="0" destOrd="0" presId="urn:microsoft.com/office/officeart/2005/8/layout/lProcess3"/>
    <dgm:cxn modelId="{254255F4-348A-B643-8934-AA78F0872D8A}" type="presOf" srcId="{AD7EDA12-3768-3946-9450-21F6489510B4}" destId="{DB08B667-EDE5-D547-987E-F14D980031C7}" srcOrd="0" destOrd="0" presId="urn:microsoft.com/office/officeart/2005/8/layout/lProcess3"/>
    <dgm:cxn modelId="{A931CEF8-9352-B641-8F78-66A48DE1F1C8}" srcId="{9BEAF966-27EE-A348-A0B5-AE9E5D877B30}" destId="{FF7D25FE-ACCB-DA42-8810-B75C380FCA3F}" srcOrd="0" destOrd="0" parTransId="{192EF69A-8A6C-FB40-A9CE-A762FCA24338}" sibTransId="{6DC6EC18-5500-FE41-B68C-2EBE81D571CB}"/>
    <dgm:cxn modelId="{063A402B-58FB-6E40-950B-DA4C1156805C}" type="presParOf" srcId="{20F2FCE8-B4E5-074E-B7CB-2FDBF0C7A4AC}" destId="{E3734A40-FD23-3B40-BEC1-54EE26322596}" srcOrd="0" destOrd="0" presId="urn:microsoft.com/office/officeart/2005/8/layout/lProcess3"/>
    <dgm:cxn modelId="{04986946-B2BE-F44E-8C53-132593216030}" type="presParOf" srcId="{E3734A40-FD23-3B40-BEC1-54EE26322596}" destId="{DB08B667-EDE5-D547-987E-F14D980031C7}" srcOrd="0" destOrd="0" presId="urn:microsoft.com/office/officeart/2005/8/layout/lProcess3"/>
    <dgm:cxn modelId="{7948BD74-C9A2-2E44-9022-440272CE4C58}" type="presParOf" srcId="{E3734A40-FD23-3B40-BEC1-54EE26322596}" destId="{E8320248-1B6C-D74E-8327-5DBE38855FC4}" srcOrd="1" destOrd="0" presId="urn:microsoft.com/office/officeart/2005/8/layout/lProcess3"/>
    <dgm:cxn modelId="{F3949824-A770-DF43-97FD-FCCBEA53DFD4}" type="presParOf" srcId="{E3734A40-FD23-3B40-BEC1-54EE26322596}" destId="{F4C1D8A6-C54A-084D-8E6C-E453A977C344}" srcOrd="2" destOrd="0" presId="urn:microsoft.com/office/officeart/2005/8/layout/lProcess3"/>
    <dgm:cxn modelId="{CAD4B7F6-95BF-7141-954D-0CF070A037E2}" type="presParOf" srcId="{E3734A40-FD23-3B40-BEC1-54EE26322596}" destId="{63FF6CB4-4AE2-6C44-AAAD-FE45595F30D0}" srcOrd="3" destOrd="0" presId="urn:microsoft.com/office/officeart/2005/8/layout/lProcess3"/>
    <dgm:cxn modelId="{CDE299FF-6F0F-5744-9D2B-E7C3CA15DFD2}" type="presParOf" srcId="{E3734A40-FD23-3B40-BEC1-54EE26322596}" destId="{FAFAC390-D260-904C-977E-E51C7BCB0641}" srcOrd="4" destOrd="0" presId="urn:microsoft.com/office/officeart/2005/8/layout/lProcess3"/>
    <dgm:cxn modelId="{05F481D2-1CB9-0E41-B3B5-9D356D16F3F9}" type="presParOf" srcId="{E3734A40-FD23-3B40-BEC1-54EE26322596}" destId="{BE709207-3F60-4449-AE60-506E3F56C4F8}" srcOrd="5" destOrd="0" presId="urn:microsoft.com/office/officeart/2005/8/layout/lProcess3"/>
    <dgm:cxn modelId="{FCA3209E-ADE4-C745-B860-1BFBF3C8392E}" type="presParOf" srcId="{E3734A40-FD23-3B40-BEC1-54EE26322596}" destId="{D06F2FBB-C3B0-9440-9E7D-A379AE89FE6E}" srcOrd="6" destOrd="0" presId="urn:microsoft.com/office/officeart/2005/8/layout/lProcess3"/>
    <dgm:cxn modelId="{595EA685-3379-814B-947B-0A562882097C}" type="presParOf" srcId="{20F2FCE8-B4E5-074E-B7CB-2FDBF0C7A4AC}" destId="{F47563F9-AB2D-0F46-9F0A-4783E59B8CD9}" srcOrd="1" destOrd="0" presId="urn:microsoft.com/office/officeart/2005/8/layout/lProcess3"/>
    <dgm:cxn modelId="{732A86CC-D1A5-0341-90D6-362C73A13A57}" type="presParOf" srcId="{20F2FCE8-B4E5-074E-B7CB-2FDBF0C7A4AC}" destId="{774D07BF-5196-0F4A-9CBE-49779335FA92}" srcOrd="2" destOrd="0" presId="urn:microsoft.com/office/officeart/2005/8/layout/lProcess3"/>
    <dgm:cxn modelId="{31F9903F-0196-154E-86F7-48EF9D1D3A28}" type="presParOf" srcId="{774D07BF-5196-0F4A-9CBE-49779335FA92}" destId="{E30B13AC-6E1D-B348-9BE5-390866C35385}" srcOrd="0" destOrd="0" presId="urn:microsoft.com/office/officeart/2005/8/layout/lProcess3"/>
    <dgm:cxn modelId="{F07E6D1E-CA78-A047-9CA7-2788B68597B5}" type="presParOf" srcId="{774D07BF-5196-0F4A-9CBE-49779335FA92}" destId="{CC082CAC-399C-8F4C-976F-87539E848F1A}" srcOrd="1" destOrd="0" presId="urn:microsoft.com/office/officeart/2005/8/layout/lProcess3"/>
    <dgm:cxn modelId="{1D7EC2AB-B599-B54B-A362-7464F4AFFDE5}" type="presParOf" srcId="{774D07BF-5196-0F4A-9CBE-49779335FA92}" destId="{A357D987-CAFA-904D-A34D-E1203D5CC317}" srcOrd="2" destOrd="0" presId="urn:microsoft.com/office/officeart/2005/8/layout/lProcess3"/>
    <dgm:cxn modelId="{5D61BFB8-477D-6444-B7C1-7843AED71E32}" type="presParOf" srcId="{774D07BF-5196-0F4A-9CBE-49779335FA92}" destId="{740A43AC-F40C-4D4C-B1F2-B71EBC96A575}" srcOrd="3" destOrd="0" presId="urn:microsoft.com/office/officeart/2005/8/layout/lProcess3"/>
    <dgm:cxn modelId="{5D903A37-9FBC-414A-BD83-1440E04ACA3B}" type="presParOf" srcId="{774D07BF-5196-0F4A-9CBE-49779335FA92}" destId="{15E72096-83F8-2A48-B317-92822D02BD4E}" srcOrd="4" destOrd="0" presId="urn:microsoft.com/office/officeart/2005/8/layout/lProcess3"/>
    <dgm:cxn modelId="{0EBBD907-2251-594E-9C59-8906E6E0F08D}" type="presParOf" srcId="{20F2FCE8-B4E5-074E-B7CB-2FDBF0C7A4AC}" destId="{B959455B-C094-3F46-BF41-E400DA7AF153}" srcOrd="3" destOrd="0" presId="urn:microsoft.com/office/officeart/2005/8/layout/lProcess3"/>
    <dgm:cxn modelId="{2027FBF0-2435-8642-9A17-7273564D3F3B}" type="presParOf" srcId="{20F2FCE8-B4E5-074E-B7CB-2FDBF0C7A4AC}" destId="{4B7D7F63-08F7-554B-8FEE-44D8137F908D}" srcOrd="4" destOrd="0" presId="urn:microsoft.com/office/officeart/2005/8/layout/lProcess3"/>
    <dgm:cxn modelId="{9CD914E3-2DC2-CA4E-B4C1-7E25E7B42FCD}" type="presParOf" srcId="{4B7D7F63-08F7-554B-8FEE-44D8137F908D}" destId="{BD58E704-FA34-544B-9D1B-F845209EBECF}" srcOrd="0" destOrd="0" presId="urn:microsoft.com/office/officeart/2005/8/layout/lProcess3"/>
    <dgm:cxn modelId="{CF5C1504-24EB-044D-A0DB-01ECF18BF3F2}" type="presParOf" srcId="{4B7D7F63-08F7-554B-8FEE-44D8137F908D}" destId="{109E9092-A9D1-824F-878A-041EED1C4E08}" srcOrd="1" destOrd="0" presId="urn:microsoft.com/office/officeart/2005/8/layout/lProcess3"/>
    <dgm:cxn modelId="{7895BEF7-B191-5340-B91B-A390792272B6}" type="presParOf" srcId="{4B7D7F63-08F7-554B-8FEE-44D8137F908D}" destId="{50A63F03-4785-5B48-B27F-EC3712CD05D7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8B667-EDE5-D547-987E-F14D980031C7}">
      <dsp:nvSpPr>
        <dsp:cNvPr id="0" name=""/>
        <dsp:cNvSpPr/>
      </dsp:nvSpPr>
      <dsp:spPr>
        <a:xfrm>
          <a:off x="193980" y="2415"/>
          <a:ext cx="2600280" cy="10401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Gathering</a:t>
          </a:r>
        </a:p>
      </dsp:txBody>
      <dsp:txXfrm>
        <a:off x="714036" y="2415"/>
        <a:ext cx="1560168" cy="1040112"/>
      </dsp:txXfrm>
    </dsp:sp>
    <dsp:sp modelId="{F4C1D8A6-C54A-084D-8E6C-E453A977C344}">
      <dsp:nvSpPr>
        <dsp:cNvPr id="0" name=""/>
        <dsp:cNvSpPr/>
      </dsp:nvSpPr>
      <dsp:spPr>
        <a:xfrm>
          <a:off x="2456225" y="90825"/>
          <a:ext cx="2158233" cy="863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Public Information</a:t>
          </a:r>
        </a:p>
      </dsp:txBody>
      <dsp:txXfrm>
        <a:off x="2887872" y="90825"/>
        <a:ext cx="1294940" cy="863293"/>
      </dsp:txXfrm>
    </dsp:sp>
    <dsp:sp modelId="{FAFAC390-D260-904C-977E-E51C7BCB0641}">
      <dsp:nvSpPr>
        <dsp:cNvPr id="0" name=""/>
        <dsp:cNvSpPr/>
      </dsp:nvSpPr>
      <dsp:spPr>
        <a:xfrm>
          <a:off x="4312305" y="90825"/>
          <a:ext cx="2158233" cy="863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Property Management</a:t>
          </a:r>
        </a:p>
      </dsp:txBody>
      <dsp:txXfrm>
        <a:off x="4743952" y="90825"/>
        <a:ext cx="1294940" cy="863293"/>
      </dsp:txXfrm>
    </dsp:sp>
    <dsp:sp modelId="{D06F2FBB-C3B0-9440-9E7D-A379AE89FE6E}">
      <dsp:nvSpPr>
        <dsp:cNvPr id="0" name=""/>
        <dsp:cNvSpPr/>
      </dsp:nvSpPr>
      <dsp:spPr>
        <a:xfrm>
          <a:off x="6168386" y="90825"/>
          <a:ext cx="2158233" cy="863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Online Rental Website</a:t>
          </a:r>
        </a:p>
      </dsp:txBody>
      <dsp:txXfrm>
        <a:off x="6600033" y="90825"/>
        <a:ext cx="1294940" cy="863293"/>
      </dsp:txXfrm>
    </dsp:sp>
    <dsp:sp modelId="{E30B13AC-6E1D-B348-9BE5-390866C35385}">
      <dsp:nvSpPr>
        <dsp:cNvPr id="0" name=""/>
        <dsp:cNvSpPr/>
      </dsp:nvSpPr>
      <dsp:spPr>
        <a:xfrm>
          <a:off x="193980" y="1188143"/>
          <a:ext cx="2600280" cy="10401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Wrangling</a:t>
          </a:r>
        </a:p>
      </dsp:txBody>
      <dsp:txXfrm>
        <a:off x="714036" y="1188143"/>
        <a:ext cx="1560168" cy="1040112"/>
      </dsp:txXfrm>
    </dsp:sp>
    <dsp:sp modelId="{A357D987-CAFA-904D-A34D-E1203D5CC317}">
      <dsp:nvSpPr>
        <dsp:cNvPr id="0" name=""/>
        <dsp:cNvSpPr/>
      </dsp:nvSpPr>
      <dsp:spPr>
        <a:xfrm>
          <a:off x="2456225" y="1276553"/>
          <a:ext cx="2158233" cy="863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EDA</a:t>
          </a:r>
        </a:p>
      </dsp:txBody>
      <dsp:txXfrm>
        <a:off x="2887872" y="1276553"/>
        <a:ext cx="1294940" cy="863293"/>
      </dsp:txXfrm>
    </dsp:sp>
    <dsp:sp modelId="{15E72096-83F8-2A48-B317-92822D02BD4E}">
      <dsp:nvSpPr>
        <dsp:cNvPr id="0" name=""/>
        <dsp:cNvSpPr/>
      </dsp:nvSpPr>
      <dsp:spPr>
        <a:xfrm>
          <a:off x="4312305" y="1276553"/>
          <a:ext cx="2158233" cy="863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Visualization</a:t>
          </a:r>
        </a:p>
      </dsp:txBody>
      <dsp:txXfrm>
        <a:off x="4743952" y="1276553"/>
        <a:ext cx="1294940" cy="863293"/>
      </dsp:txXfrm>
    </dsp:sp>
    <dsp:sp modelId="{BD58E704-FA34-544B-9D1B-F845209EBECF}">
      <dsp:nvSpPr>
        <dsp:cNvPr id="0" name=""/>
        <dsp:cNvSpPr/>
      </dsp:nvSpPr>
      <dsp:spPr>
        <a:xfrm>
          <a:off x="193980" y="2373871"/>
          <a:ext cx="2600280" cy="10401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Modeling</a:t>
          </a:r>
        </a:p>
      </dsp:txBody>
      <dsp:txXfrm>
        <a:off x="714036" y="2373871"/>
        <a:ext cx="1560168" cy="1040112"/>
      </dsp:txXfrm>
    </dsp:sp>
    <dsp:sp modelId="{50A63F03-4785-5B48-B27F-EC3712CD05D7}">
      <dsp:nvSpPr>
        <dsp:cNvPr id="0" name=""/>
        <dsp:cNvSpPr/>
      </dsp:nvSpPr>
      <dsp:spPr>
        <a:xfrm>
          <a:off x="2456225" y="2462281"/>
          <a:ext cx="2158233" cy="863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Linear Regression</a:t>
          </a:r>
        </a:p>
      </dsp:txBody>
      <dsp:txXfrm>
        <a:off x="2887872" y="2462281"/>
        <a:ext cx="1294940" cy="863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4f9578e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4f9578e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d4f9578e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d4f9578e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d4f9578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d4f9578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colorado.com/" TargetMode="External"/><Relationship Id="rId3" Type="http://schemas.openxmlformats.org/officeDocument/2006/relationships/hyperlink" Target="http://www.co.summit.co.us/" TargetMode="External"/><Relationship Id="rId7" Type="http://schemas.openxmlformats.org/officeDocument/2006/relationships/hyperlink" Target="https://industry.colorado.com/sites/default/files/COImp%20-%20with%20National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-cdphe.opendata.arcgis.com/datasets/a9f5b1a67bd74b2fa22279d141625335_3" TargetMode="External"/><Relationship Id="rId5" Type="http://schemas.openxmlformats.org/officeDocument/2006/relationships/hyperlink" Target="https://en.wikipedia.org/wiki/Summit_County,_Colorado" TargetMode="External"/><Relationship Id="rId4" Type="http://schemas.openxmlformats.org/officeDocument/2006/relationships/hyperlink" Target="https://www.airbnb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Property Investment in Summit County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John Wertz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133D-FA3E-C34C-BEC0-C2F1C5E5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0E99E-58F0-9D49-A2B2-E441835B8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Colorado MLS: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Download Public Record: 2017 to 2019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Captured the following data: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D7A97-2A95-FE43-BA44-4ED301BD0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15878"/>
              </p:ext>
            </p:extLst>
          </p:nvPr>
        </p:nvGraphicFramePr>
        <p:xfrm>
          <a:off x="311699" y="2981292"/>
          <a:ext cx="8520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3530842989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813924874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287419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Tax_Id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Property_Type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Year_Built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60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Address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Beds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Sale_Date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4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Baths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Last_Sale_Price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4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Property_Zip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Sqft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93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99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7B85-0733-F94C-AA5A-CA482A38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D0537-5A23-544C-A09C-7CC83D5E3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CO Census Tract Boundaries: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Downloaded 5 census tract boundaries that are contained within Summit County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Extracted the outer borders to create a Summit County border for visualization purpose: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</a:t>
            </a:r>
            <a:r>
              <a:rPr lang="en-US" dirty="0" err="1"/>
              <a:t>GeoJson</a:t>
            </a:r>
            <a:r>
              <a:rPr lang="en-US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48088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B34E679-80A4-C04C-8F76-7A0D0697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" y="0"/>
            <a:ext cx="9144000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3E62BF2-4AB6-EE4C-AEBD-912F04F79170}"/>
              </a:ext>
            </a:extLst>
          </p:cNvPr>
          <p:cNvSpPr/>
          <p:nvPr/>
        </p:nvSpPr>
        <p:spPr>
          <a:xfrm>
            <a:off x="5684364" y="1828800"/>
            <a:ext cx="169683" cy="169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5171EC-8C6D-D248-8982-400E98E213D5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>
            <a:off x="5854047" y="1596189"/>
            <a:ext cx="197961" cy="317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891918-1ED7-6945-9DBB-9098AC604A0E}"/>
              </a:ext>
            </a:extLst>
          </p:cNvPr>
          <p:cNvSpPr txBox="1"/>
          <p:nvPr/>
        </p:nvSpPr>
        <p:spPr>
          <a:xfrm>
            <a:off x="6052008" y="1442300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Denver International Airport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BA1DF6-924B-DB48-A8F9-8EC81F73762B}"/>
              </a:ext>
            </a:extLst>
          </p:cNvPr>
          <p:cNvCxnSpPr/>
          <p:nvPr/>
        </p:nvCxnSpPr>
        <p:spPr>
          <a:xfrm flipV="1">
            <a:off x="4166647" y="1913641"/>
            <a:ext cx="1404594" cy="1508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6FA390-CD42-0E42-935F-3DEAD9F679CD}"/>
              </a:ext>
            </a:extLst>
          </p:cNvPr>
          <p:cNvSpPr txBox="1"/>
          <p:nvPr/>
        </p:nvSpPr>
        <p:spPr>
          <a:xfrm>
            <a:off x="4330439" y="16749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miles</a:t>
            </a:r>
          </a:p>
        </p:txBody>
      </p:sp>
    </p:spTree>
    <p:extLst>
      <p:ext uri="{BB962C8B-B14F-4D97-AF65-F5344CB8AC3E}">
        <p14:creationId xmlns:p14="http://schemas.microsoft.com/office/powerpoint/2010/main" val="180731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B34E679-80A4-C04C-8F76-7A0D0697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"/>
            <a:ext cx="9144000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3E62BF2-4AB6-EE4C-AEBD-912F04F79170}"/>
              </a:ext>
            </a:extLst>
          </p:cNvPr>
          <p:cNvSpPr/>
          <p:nvPr/>
        </p:nvSpPr>
        <p:spPr>
          <a:xfrm>
            <a:off x="5684364" y="1828800"/>
            <a:ext cx="169683" cy="169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5171EC-8C6D-D248-8982-400E98E213D5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>
            <a:off x="5854047" y="1596189"/>
            <a:ext cx="197961" cy="317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891918-1ED7-6945-9DBB-9098AC604A0E}"/>
              </a:ext>
            </a:extLst>
          </p:cNvPr>
          <p:cNvSpPr txBox="1"/>
          <p:nvPr/>
        </p:nvSpPr>
        <p:spPr>
          <a:xfrm>
            <a:off x="6052008" y="1442300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Denver International Airport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BA1DF6-924B-DB48-A8F9-8EC81F73762B}"/>
              </a:ext>
            </a:extLst>
          </p:cNvPr>
          <p:cNvCxnSpPr/>
          <p:nvPr/>
        </p:nvCxnSpPr>
        <p:spPr>
          <a:xfrm flipV="1">
            <a:off x="4166647" y="1913641"/>
            <a:ext cx="1404594" cy="1508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6FA390-CD42-0E42-935F-3DEAD9F679CD}"/>
              </a:ext>
            </a:extLst>
          </p:cNvPr>
          <p:cNvSpPr txBox="1"/>
          <p:nvPr/>
        </p:nvSpPr>
        <p:spPr>
          <a:xfrm>
            <a:off x="4330439" y="16749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miles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75C3E2-1298-F245-BE05-07C8141FC121}"/>
              </a:ext>
            </a:extLst>
          </p:cNvPr>
          <p:cNvSpPr/>
          <p:nvPr/>
        </p:nvSpPr>
        <p:spPr>
          <a:xfrm>
            <a:off x="3591612" y="2262433"/>
            <a:ext cx="131976" cy="131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339F33-465A-784B-A66F-B6ABD6CD5958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V="1">
            <a:off x="2815732" y="2328421"/>
            <a:ext cx="775880" cy="876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0E5940-2263-7440-8663-46E57E362458}"/>
              </a:ext>
            </a:extLst>
          </p:cNvPr>
          <p:cNvSpPr txBox="1"/>
          <p:nvPr/>
        </p:nvSpPr>
        <p:spPr>
          <a:xfrm>
            <a:off x="2573518" y="320511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Vail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3ED01C-A98A-754D-9B42-8E8E05D9C4DD}"/>
              </a:ext>
            </a:extLst>
          </p:cNvPr>
          <p:cNvSpPr/>
          <p:nvPr/>
        </p:nvSpPr>
        <p:spPr>
          <a:xfrm>
            <a:off x="4166647" y="1828799"/>
            <a:ext cx="84842" cy="84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DD071E-C0C2-C74D-9911-9D32608A061B}"/>
              </a:ext>
            </a:extLst>
          </p:cNvPr>
          <p:cNvCxnSpPr>
            <a:cxnSpLocks/>
            <a:stCxn id="16" idx="1"/>
            <a:endCxn id="11" idx="7"/>
          </p:cNvCxnSpPr>
          <p:nvPr/>
        </p:nvCxnSpPr>
        <p:spPr>
          <a:xfrm flipH="1">
            <a:off x="4239064" y="1134277"/>
            <a:ext cx="398923" cy="706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E1CB4D-F66D-2443-BE88-5B1A25845199}"/>
              </a:ext>
            </a:extLst>
          </p:cNvPr>
          <p:cNvSpPr txBox="1"/>
          <p:nvPr/>
        </p:nvSpPr>
        <p:spPr>
          <a:xfrm>
            <a:off x="4637987" y="980388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 Park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6170DC-CB3C-ED4F-902A-895D34301509}"/>
              </a:ext>
            </a:extLst>
          </p:cNvPr>
          <p:cNvSpPr/>
          <p:nvPr/>
        </p:nvSpPr>
        <p:spPr>
          <a:xfrm>
            <a:off x="3057946" y="1674911"/>
            <a:ext cx="145726" cy="15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AB2AFC-8708-1D42-8332-8C1597A6342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288735" y="1442054"/>
            <a:ext cx="757092" cy="232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C79A41-7797-7D4B-8B40-A567C04CE46C}"/>
              </a:ext>
            </a:extLst>
          </p:cNvPr>
          <p:cNvSpPr txBox="1"/>
          <p:nvPr/>
        </p:nvSpPr>
        <p:spPr>
          <a:xfrm>
            <a:off x="1238447" y="128816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Steamboat</a:t>
            </a:r>
          </a:p>
        </p:txBody>
      </p:sp>
    </p:spTree>
    <p:extLst>
      <p:ext uri="{BB962C8B-B14F-4D97-AF65-F5344CB8AC3E}">
        <p14:creationId xmlns:p14="http://schemas.microsoft.com/office/powerpoint/2010/main" val="128521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1797AE9-C508-314B-9D53-8962D05E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"/>
            <a:ext cx="9143999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0768AC-4CBD-0B4D-B826-2CE19C757A2B}"/>
              </a:ext>
            </a:extLst>
          </p:cNvPr>
          <p:cNvSpPr txBox="1"/>
          <p:nvPr/>
        </p:nvSpPr>
        <p:spPr>
          <a:xfrm>
            <a:off x="707010" y="13197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Summit County</a:t>
            </a:r>
          </a:p>
        </p:txBody>
      </p:sp>
    </p:spTree>
    <p:extLst>
      <p:ext uri="{BB962C8B-B14F-4D97-AF65-F5344CB8AC3E}">
        <p14:creationId xmlns:p14="http://schemas.microsoft.com/office/powerpoint/2010/main" val="24629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3C2179D-D4DE-1840-BE7F-23BC5640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FF2B-25A9-F14E-B908-A8D4CFBB4785}"/>
              </a:ext>
            </a:extLst>
          </p:cNvPr>
          <p:cNvSpPr txBox="1"/>
          <p:nvPr/>
        </p:nvSpPr>
        <p:spPr>
          <a:xfrm>
            <a:off x="395926" y="311085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Summit County</a:t>
            </a:r>
          </a:p>
          <a:p>
            <a:r>
              <a:rPr lang="en-US" dirty="0"/>
              <a:t>Rental Plots</a:t>
            </a:r>
          </a:p>
        </p:txBody>
      </p:sp>
    </p:spTree>
    <p:extLst>
      <p:ext uri="{BB962C8B-B14F-4D97-AF65-F5344CB8AC3E}">
        <p14:creationId xmlns:p14="http://schemas.microsoft.com/office/powerpoint/2010/main" val="372922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36B0ABA-686C-3745-B71E-97F1D235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29D23-A961-4548-831C-9F777D27F661}"/>
              </a:ext>
            </a:extLst>
          </p:cNvPr>
          <p:cNvSpPr txBox="1"/>
          <p:nvPr/>
        </p:nvSpPr>
        <p:spPr>
          <a:xfrm>
            <a:off x="395926" y="311085"/>
            <a:ext cx="18085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Summit County</a:t>
            </a:r>
          </a:p>
          <a:p>
            <a:r>
              <a:rPr lang="en-US" dirty="0"/>
              <a:t>Property Sales Plots</a:t>
            </a:r>
          </a:p>
          <a:p>
            <a:r>
              <a:rPr lang="en-US" dirty="0"/>
              <a:t>2017 - 2019</a:t>
            </a:r>
          </a:p>
        </p:txBody>
      </p:sp>
    </p:spTree>
    <p:extLst>
      <p:ext uri="{BB962C8B-B14F-4D97-AF65-F5344CB8AC3E}">
        <p14:creationId xmlns:p14="http://schemas.microsoft.com/office/powerpoint/2010/main" val="352742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9970-FDCF-4347-8B50-C2206020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26137-5798-1A48-93D0-E0803F61D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Visual inspect the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Remove outliers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Remove data anomalies</a:t>
            </a:r>
          </a:p>
        </p:txBody>
      </p:sp>
    </p:spTree>
    <p:extLst>
      <p:ext uri="{BB962C8B-B14F-4D97-AF65-F5344CB8AC3E}">
        <p14:creationId xmlns:p14="http://schemas.microsoft.com/office/powerpoint/2010/main" val="390615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BF44-08BD-E547-A1AC-7C315DA2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and Box Plots</a:t>
            </a:r>
          </a:p>
        </p:txBody>
      </p:sp>
    </p:spTree>
    <p:extLst>
      <p:ext uri="{BB962C8B-B14F-4D97-AF65-F5344CB8AC3E}">
        <p14:creationId xmlns:p14="http://schemas.microsoft.com/office/powerpoint/2010/main" val="127138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A211-A933-F149-A67E-5D4B2249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E813-6CDC-A840-BFB0-22B641A09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FDF969-A0D8-7047-A4E7-14DC40EA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0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9E1E-91D3-7A46-850F-410AC4A9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Summit County?</a:t>
            </a:r>
          </a:p>
        </p:txBody>
      </p:sp>
    </p:spTree>
    <p:extLst>
      <p:ext uri="{BB962C8B-B14F-4D97-AF65-F5344CB8AC3E}">
        <p14:creationId xmlns:p14="http://schemas.microsoft.com/office/powerpoint/2010/main" val="105074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CEEC14-9009-B547-AACD-8F406344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66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24373-4A04-D148-89DB-4A8FC6F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6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EEFA6-C721-114F-A1C0-309EC84F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4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572566-F0CC-DC46-B94F-E41C70D6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5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7DA994-13E2-AC49-B3DE-E939C20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8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2FB5132-1FFA-1744-B081-07503078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2FB5132-1FFA-1744-B081-07503078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4910225-8F97-4944-868B-D08C5C971D58}"/>
              </a:ext>
            </a:extLst>
          </p:cNvPr>
          <p:cNvSpPr/>
          <p:nvPr/>
        </p:nvSpPr>
        <p:spPr>
          <a:xfrm>
            <a:off x="2507530" y="1451728"/>
            <a:ext cx="424206" cy="537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345B77-907E-8340-ABB3-21E24DD853EB}"/>
              </a:ext>
            </a:extLst>
          </p:cNvPr>
          <p:cNvSpPr/>
          <p:nvPr/>
        </p:nvSpPr>
        <p:spPr>
          <a:xfrm>
            <a:off x="4677265" y="661445"/>
            <a:ext cx="424206" cy="537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90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E0E1ED-48ED-8F42-AE4F-E1919D5A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0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E0E1ED-48ED-8F42-AE4F-E1919D5A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B3A7821-8CDC-F044-A53D-3F9A34C89556}"/>
              </a:ext>
            </a:extLst>
          </p:cNvPr>
          <p:cNvSpPr/>
          <p:nvPr/>
        </p:nvSpPr>
        <p:spPr>
          <a:xfrm>
            <a:off x="2790334" y="622168"/>
            <a:ext cx="424206" cy="537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547EB0-4BA4-5D42-9FC6-19BD5FC880CB}"/>
              </a:ext>
            </a:extLst>
          </p:cNvPr>
          <p:cNvSpPr/>
          <p:nvPr/>
        </p:nvSpPr>
        <p:spPr>
          <a:xfrm>
            <a:off x="4648986" y="1481579"/>
            <a:ext cx="424206" cy="537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7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BB4C5E-B3E0-5A4D-A8CC-BB9DE85D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Summit County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43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Summit County is one of 64 counties in the state of Colorado.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Population 28,000 as of 2010 census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5 Ski Resorts: Loveland, Breckenridge, A-Basin, Keystone, Copper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Approximately</a:t>
            </a:r>
            <a:r>
              <a:rPr lang="en" dirty="0"/>
              <a:t> 7.1 million tourists (2017/2018)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Surrounded by National Forest (62 13ers)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Six cities: Montezuma, Dillon, Frisco, Silverthorne, Breckenridge, and Blue River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Multiple Communities: </a:t>
            </a:r>
            <a:r>
              <a:rPr lang="en" dirty="0" err="1"/>
              <a:t>Wildernest</a:t>
            </a:r>
            <a:r>
              <a:rPr lang="en" dirty="0"/>
              <a:t>, Summit Cove, Keystone, Copper Mountain, Gold Run, Dillon Valley,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8528-2BBE-F341-AFCF-04CD1893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Graphs</a:t>
            </a:r>
          </a:p>
        </p:txBody>
      </p:sp>
    </p:spTree>
    <p:extLst>
      <p:ext uri="{BB962C8B-B14F-4D97-AF65-F5344CB8AC3E}">
        <p14:creationId xmlns:p14="http://schemas.microsoft.com/office/powerpoint/2010/main" val="4045853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9E3EAFC-6404-E94E-84F3-17CB44A9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2584D-6DD9-7147-86EB-42E339E52C6B}"/>
              </a:ext>
            </a:extLst>
          </p:cNvPr>
          <p:cNvSpPr txBox="1"/>
          <p:nvPr/>
        </p:nvSpPr>
        <p:spPr>
          <a:xfrm>
            <a:off x="1310326" y="358215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by Year</a:t>
            </a:r>
          </a:p>
        </p:txBody>
      </p:sp>
    </p:spTree>
    <p:extLst>
      <p:ext uri="{BB962C8B-B14F-4D97-AF65-F5344CB8AC3E}">
        <p14:creationId xmlns:p14="http://schemas.microsoft.com/office/powerpoint/2010/main" val="311557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AAF4D5F-2AE8-D843-A991-DD80CEA1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A7E57-93BB-0A4F-943D-AC76F03D143A}"/>
              </a:ext>
            </a:extLst>
          </p:cNvPr>
          <p:cNvSpPr txBox="1"/>
          <p:nvPr/>
        </p:nvSpPr>
        <p:spPr>
          <a:xfrm>
            <a:off x="1310326" y="35821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by Quarter</a:t>
            </a:r>
          </a:p>
        </p:txBody>
      </p:sp>
    </p:spTree>
    <p:extLst>
      <p:ext uri="{BB962C8B-B14F-4D97-AF65-F5344CB8AC3E}">
        <p14:creationId xmlns:p14="http://schemas.microsoft.com/office/powerpoint/2010/main" val="185259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84C724-94E5-AD4A-AC05-C12B0E5D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0D240-F353-FF41-A329-376C77A4BD5D}"/>
              </a:ext>
            </a:extLst>
          </p:cNvPr>
          <p:cNvSpPr txBox="1"/>
          <p:nvPr/>
        </p:nvSpPr>
        <p:spPr>
          <a:xfrm>
            <a:off x="1310326" y="35821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by Month</a:t>
            </a:r>
          </a:p>
        </p:txBody>
      </p:sp>
    </p:spTree>
    <p:extLst>
      <p:ext uri="{BB962C8B-B14F-4D97-AF65-F5344CB8AC3E}">
        <p14:creationId xmlns:p14="http://schemas.microsoft.com/office/powerpoint/2010/main" val="275365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C01D-3124-594F-9463-C974D3B3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C9DFB-23BB-F444-85E4-8A48801B6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From the correlation graphs I narrowed down to a specific date on April 5, 2018.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Data: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30 properties: 1 bed and 1 bath condominium each sold for $7,500,000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Further research found that the building was sold for 7.5 million. The information was attached to each condominium in the building.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E5601C-61FE-C54E-84A0-49896C67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A0CF6-1C8C-664E-A347-5765A99926FD}"/>
              </a:ext>
            </a:extLst>
          </p:cNvPr>
          <p:cNvSpPr txBox="1"/>
          <p:nvPr/>
        </p:nvSpPr>
        <p:spPr>
          <a:xfrm>
            <a:off x="424202" y="263949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by Year</a:t>
            </a:r>
          </a:p>
        </p:txBody>
      </p:sp>
    </p:spTree>
    <p:extLst>
      <p:ext uri="{BB962C8B-B14F-4D97-AF65-F5344CB8AC3E}">
        <p14:creationId xmlns:p14="http://schemas.microsoft.com/office/powerpoint/2010/main" val="1452583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8D98-4306-ED49-9DFC-A48D2C8D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46D49-2B5E-8046-B725-163CC8D3F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Upper Limits: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For the purpose of this mission, we want to limit our price range to under $ 1 million.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will want to remove outliers and any properties over $ 1 million.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6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3BCA-45D3-DF40-B2F6-F928FEE8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Irregularities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31AC0-5B97-7F4C-AA46-676D75938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During my EDA, I have come across some data irregularities.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For example:</a:t>
            </a:r>
          </a:p>
          <a:p>
            <a:pPr marL="114300" indent="0">
              <a:buNone/>
            </a:pPr>
            <a:r>
              <a:rPr lang="en-US" dirty="0"/>
              <a:t>4-bedroom, 4-bathroom, 3905 </a:t>
            </a:r>
            <a:r>
              <a:rPr lang="en-US" dirty="0" err="1"/>
              <a:t>sqft</a:t>
            </a:r>
            <a:r>
              <a:rPr lang="en-US" dirty="0"/>
              <a:t>, single family residence in Silverthorne. Built in 2018 was sold for $11,386 on 2/8/2019. (id: 6517415)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1-bedroom, 1-bathroom, 672 </a:t>
            </a:r>
            <a:r>
              <a:rPr lang="en-US" dirty="0" err="1"/>
              <a:t>sqft</a:t>
            </a:r>
            <a:r>
              <a:rPr lang="en-US" dirty="0"/>
              <a:t>, condominium in Dillon. Built in 1972 was sold for $20,000 on 12/9/2019. (id: 900513)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3-bedroom, 3-bathroom, 2142 </a:t>
            </a:r>
            <a:r>
              <a:rPr lang="en-US" dirty="0" err="1"/>
              <a:t>sqft</a:t>
            </a:r>
            <a:r>
              <a:rPr lang="en-US" dirty="0"/>
              <a:t>, single family residence in Dillon. Built in 1996 was sold for $80,000 on 4/25/2017. (id: 1001305)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55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B34D-2730-5548-9685-2F9808E5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D7438-C479-E54A-B6C3-F45FB8320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Lower Limits: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 attempt some balance to remove lower outliers, we want to remove any properties under $ 100,000.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82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F6765E-598F-C64D-9488-4227BEB4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0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675A-17F8-4E4E-ABC1-71327C2A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76F8C-0F2E-8548-9E4D-D24249BD0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Winter: </a:t>
            </a:r>
          </a:p>
          <a:p>
            <a:pPr marL="114300" indent="0">
              <a:buNone/>
            </a:pPr>
            <a:r>
              <a:rPr lang="en-US" dirty="0"/>
              <a:t>	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Summer: </a:t>
            </a:r>
          </a:p>
          <a:p>
            <a:pPr marL="114300" indent="0">
              <a:buNone/>
            </a:pPr>
            <a:r>
              <a:rPr lang="en-US" dirty="0"/>
              <a:t>	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08508C-30FC-9C47-A7E5-823BBD4F9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77726"/>
              </p:ext>
            </p:extLst>
          </p:nvPr>
        </p:nvGraphicFramePr>
        <p:xfrm>
          <a:off x="1278904" y="3216962"/>
          <a:ext cx="7553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799">
                  <a:extLst>
                    <a:ext uri="{9D8B030D-6E8A-4147-A177-3AD203B41FA5}">
                      <a16:colId xmlns:a16="http://schemas.microsoft.com/office/drawing/2014/main" val="3749069275"/>
                    </a:ext>
                  </a:extLst>
                </a:gridCol>
                <a:gridCol w="2517799">
                  <a:extLst>
                    <a:ext uri="{9D8B030D-6E8A-4147-A177-3AD203B41FA5}">
                      <a16:colId xmlns:a16="http://schemas.microsoft.com/office/drawing/2014/main" val="2671064621"/>
                    </a:ext>
                  </a:extLst>
                </a:gridCol>
                <a:gridCol w="2517799">
                  <a:extLst>
                    <a:ext uri="{9D8B030D-6E8A-4147-A177-3AD203B41FA5}">
                      <a16:colId xmlns:a16="http://schemas.microsoft.com/office/drawing/2014/main" val="230810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Hiking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Boating/Rafting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Camping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84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Biking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Festivals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81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Fishing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Rock Climbing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764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4D66FE-6674-B24A-8605-ECB92D950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09257"/>
              </p:ext>
            </p:extLst>
          </p:nvPr>
        </p:nvGraphicFramePr>
        <p:xfrm>
          <a:off x="1278904" y="1561084"/>
          <a:ext cx="7553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799">
                  <a:extLst>
                    <a:ext uri="{9D8B030D-6E8A-4147-A177-3AD203B41FA5}">
                      <a16:colId xmlns:a16="http://schemas.microsoft.com/office/drawing/2014/main" val="1673277070"/>
                    </a:ext>
                  </a:extLst>
                </a:gridCol>
                <a:gridCol w="2517799">
                  <a:extLst>
                    <a:ext uri="{9D8B030D-6E8A-4147-A177-3AD203B41FA5}">
                      <a16:colId xmlns:a16="http://schemas.microsoft.com/office/drawing/2014/main" val="1977379851"/>
                    </a:ext>
                  </a:extLst>
                </a:gridCol>
                <a:gridCol w="2517799">
                  <a:extLst>
                    <a:ext uri="{9D8B030D-6E8A-4147-A177-3AD203B41FA5}">
                      <a16:colId xmlns:a16="http://schemas.microsoft.com/office/drawing/2014/main" val="2060091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Alpine and Nordic Skiing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Snow Festivals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89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Sledding/Tubing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02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Ski Events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303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91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5B640-CFF3-5548-BAE9-1DA8725C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B056-BD20-B041-936E-76E76911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FA495-2182-F947-9D13-D37DBC3EE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At this point, I am concerned about the quality of the data.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have found some anomalies and those that was easy to find were removed in both upper and lower range.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What I can’t address is the quality of the data within the lower and upper bound.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2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E149-C914-924A-8A59-1E45CECA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B73B6-AEDA-1E4C-9868-A0DDC3266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 utilized a Linear Regression model using the following features:</a:t>
            </a:r>
          </a:p>
          <a:p>
            <a:pPr lvl="1"/>
            <a:r>
              <a:rPr lang="en-US" dirty="0"/>
              <a:t>Beds</a:t>
            </a:r>
          </a:p>
          <a:p>
            <a:pPr lvl="1"/>
            <a:r>
              <a:rPr lang="en-US" dirty="0"/>
              <a:t>Baths</a:t>
            </a:r>
          </a:p>
          <a:p>
            <a:pPr lvl="1"/>
            <a:r>
              <a:rPr lang="en-US" dirty="0" err="1"/>
              <a:t>Sqft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91203-4C6B-9645-A177-34422D35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00" y="158193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30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0404-E48D-DE42-8251-E5FA36FE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BEE37-5356-BD42-8DD3-A883FDEE3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Baseline: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Utilized original data (before removing the outliers)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Training Score: 0.2718</a:t>
            </a:r>
          </a:p>
          <a:p>
            <a:pPr marL="114300" indent="0">
              <a:buNone/>
            </a:pPr>
            <a:r>
              <a:rPr lang="en-US" dirty="0"/>
              <a:t>Testing Score: 0.1727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10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4C50-F207-3B45-B227-7E13C98C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14846-C862-5647-8382-418DAB8EF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Model 2: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Utilized data after removing the outliers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Training Score: 0.5984</a:t>
            </a:r>
          </a:p>
          <a:p>
            <a:pPr marL="114300" indent="0">
              <a:buNone/>
            </a:pPr>
            <a:r>
              <a:rPr lang="en-US" dirty="0"/>
              <a:t>Testing Score: 0.6192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68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58BF-ACBE-7F40-9B22-813DC289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76FB0-2D82-0947-A1F6-CE398857D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To try to add more features, we can breakout the cities and property types by dummying the fields.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 process where it convert categorical data into numerical variable.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9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FD48-027D-5C43-A67A-AFAC6D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EE8BE-3AF9-2647-B2B8-151BEA6B3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4E6F06-2458-3A48-A9F7-FD797515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17724"/>
            <a:ext cx="8572500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7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FD48-027D-5C43-A67A-AFAC6D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EE8BE-3AF9-2647-B2B8-151BEA6B3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4E6F06-2458-3A48-A9F7-FD797515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17724"/>
            <a:ext cx="8572500" cy="41257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05BC87-2B79-1546-AB0E-DBF5A9A69001}"/>
              </a:ext>
            </a:extLst>
          </p:cNvPr>
          <p:cNvSpPr/>
          <p:nvPr/>
        </p:nvSpPr>
        <p:spPr>
          <a:xfrm>
            <a:off x="207389" y="4568875"/>
            <a:ext cx="2102177" cy="3896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5E59A2-004E-E04C-BF78-2807841A589C}"/>
              </a:ext>
            </a:extLst>
          </p:cNvPr>
          <p:cNvSpPr/>
          <p:nvPr/>
        </p:nvSpPr>
        <p:spPr>
          <a:xfrm>
            <a:off x="4025245" y="3129699"/>
            <a:ext cx="1640264" cy="1743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93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F45-3FCA-8248-923D-632F1E0D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6824-7167-A04E-9BCD-F617EE31D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Model 3: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Add in the </a:t>
            </a:r>
            <a:r>
              <a:rPr lang="en-US" dirty="0" err="1"/>
              <a:t>Property_Type_Sfr</a:t>
            </a:r>
            <a:r>
              <a:rPr lang="en-US" dirty="0"/>
              <a:t> with beds, baths, and </a:t>
            </a:r>
            <a:r>
              <a:rPr lang="en-US" dirty="0" err="1"/>
              <a:t>sqft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Training Score: 0.6017</a:t>
            </a:r>
          </a:p>
          <a:p>
            <a:pPr marL="114300" indent="0">
              <a:buNone/>
            </a:pPr>
            <a:r>
              <a:rPr lang="en-US" dirty="0"/>
              <a:t>Testing Score: 0.6207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66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8B01-62C6-5A4A-9406-12FA5DAC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The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FF13B-72DB-D849-B690-A5C850F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Another way to process the data is to cluster the datasets to see if it would help with the model: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Reason for this is due to how some area are defined.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Example: </a:t>
            </a:r>
          </a:p>
          <a:p>
            <a:pPr marL="114300" indent="0">
              <a:buNone/>
            </a:pPr>
            <a:r>
              <a:rPr lang="en-US" dirty="0"/>
              <a:t>	Copper Mountain share the zip code with Frisco</a:t>
            </a:r>
          </a:p>
          <a:p>
            <a:pPr marL="114300" indent="0">
              <a:buNone/>
            </a:pPr>
            <a:r>
              <a:rPr lang="en-US" dirty="0"/>
              <a:t>	Blue River share the zip code Breckenridge</a:t>
            </a:r>
          </a:p>
          <a:p>
            <a:pPr marL="114300" indent="0">
              <a:buNone/>
            </a:pPr>
            <a:r>
              <a:rPr lang="en-US" dirty="0"/>
              <a:t>	Keystone share the zip code with Dillon</a:t>
            </a:r>
          </a:p>
        </p:txBody>
      </p:sp>
    </p:spTree>
    <p:extLst>
      <p:ext uri="{BB962C8B-B14F-4D97-AF65-F5344CB8AC3E}">
        <p14:creationId xmlns:p14="http://schemas.microsoft.com/office/powerpoint/2010/main" val="65982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 Statement: </a:t>
            </a:r>
            <a:endParaRPr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Build a model utilizing property and rental data to make informed property investment in Summit County that will maximize my return to value.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collected was from the following:</a:t>
            </a:r>
          </a:p>
          <a:p>
            <a:pPr marL="742950" lvl="1" indent="-285750"/>
            <a:r>
              <a:rPr lang="en" dirty="0"/>
              <a:t>MLS public record database</a:t>
            </a:r>
          </a:p>
          <a:p>
            <a:pPr marL="742950" lvl="1" indent="-285750"/>
            <a:r>
              <a:rPr lang="en" dirty="0"/>
              <a:t>Carbonate Real Estate</a:t>
            </a:r>
          </a:p>
          <a:p>
            <a:pPr marL="742950" lvl="1" indent="-285750"/>
            <a:r>
              <a:rPr lang="en" dirty="0" err="1"/>
              <a:t>AirBnB</a:t>
            </a:r>
            <a:endParaRPr lang="en" dirty="0"/>
          </a:p>
          <a:p>
            <a:pPr marL="742950" lvl="1" indent="-285750"/>
            <a:r>
              <a:rPr lang="en" dirty="0" err="1"/>
              <a:t>Skyrun</a:t>
            </a:r>
            <a:endParaRPr lang="e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9AB8-60FB-D64E-8E17-40BC8E71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64C1D-0EE8-4340-86AB-4A42B15AE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D98125-F7B1-334D-AE68-FBFC35E5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16" y="1017724"/>
            <a:ext cx="4353418" cy="440857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47883-C319-2641-9AC1-03329E30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19" y="1036579"/>
            <a:ext cx="4862465" cy="4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43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9AB8-60FB-D64E-8E17-40BC8E71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64C1D-0EE8-4340-86AB-4A42B15AE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D98125-F7B1-334D-AE68-FBFC35E5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16" y="1017724"/>
            <a:ext cx="4353418" cy="440857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47883-C319-2641-9AC1-03329E30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951" y="1017723"/>
            <a:ext cx="4862465" cy="440857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8D9BF-7926-FB4D-A67D-40D32A14AB3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136092" y="2306260"/>
            <a:ext cx="381490" cy="58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EC7AB0-6E08-B24D-B6D7-106ED529D47F}"/>
              </a:ext>
            </a:extLst>
          </p:cNvPr>
          <p:cNvSpPr txBox="1"/>
          <p:nvPr/>
        </p:nvSpPr>
        <p:spPr>
          <a:xfrm>
            <a:off x="6947554" y="199848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Silverthorne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1D57E9-B5B3-D446-BDA1-ADC999F6C8B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217433" y="3093037"/>
            <a:ext cx="645280" cy="36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2F27DC-E3D4-C249-8A2A-4F4FA587194E}"/>
              </a:ext>
            </a:extLst>
          </p:cNvPr>
          <p:cNvSpPr txBox="1"/>
          <p:nvPr/>
        </p:nvSpPr>
        <p:spPr>
          <a:xfrm>
            <a:off x="5881443" y="278526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Frisco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4FD5D9-D067-2849-B01D-C635514E003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736916" y="3776840"/>
            <a:ext cx="616750" cy="214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2D5A91-EC25-154C-8A6B-29B579CC8E75}"/>
              </a:ext>
            </a:extLst>
          </p:cNvPr>
          <p:cNvSpPr txBox="1"/>
          <p:nvPr/>
        </p:nvSpPr>
        <p:spPr>
          <a:xfrm>
            <a:off x="4958498" y="3469063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Copper Mountain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B6E7E1-8610-054A-A3CF-5D67CE4EBB48}"/>
              </a:ext>
            </a:extLst>
          </p:cNvPr>
          <p:cNvCxnSpPr>
            <a:cxnSpLocks/>
          </p:cNvCxnSpPr>
          <p:nvPr/>
        </p:nvCxnSpPr>
        <p:spPr>
          <a:xfrm flipH="1">
            <a:off x="7767688" y="2669456"/>
            <a:ext cx="41492" cy="582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D1D353-DE2E-5A48-9CDD-A85902DED999}"/>
              </a:ext>
            </a:extLst>
          </p:cNvPr>
          <p:cNvSpPr txBox="1"/>
          <p:nvPr/>
        </p:nvSpPr>
        <p:spPr>
          <a:xfrm>
            <a:off x="7492427" y="236167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Dillon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12B67B-5627-4149-BF85-0F7E19BC64D8}"/>
              </a:ext>
            </a:extLst>
          </p:cNvPr>
          <p:cNvCxnSpPr>
            <a:cxnSpLocks/>
          </p:cNvCxnSpPr>
          <p:nvPr/>
        </p:nvCxnSpPr>
        <p:spPr>
          <a:xfrm flipH="1">
            <a:off x="8276735" y="2860675"/>
            <a:ext cx="377097" cy="391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BDD626-A454-E243-A7E5-5194F220355A}"/>
              </a:ext>
            </a:extLst>
          </p:cNvPr>
          <p:cNvSpPr txBox="1"/>
          <p:nvPr/>
        </p:nvSpPr>
        <p:spPr>
          <a:xfrm>
            <a:off x="8221758" y="251556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Keystone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3088E-BFA9-1147-997E-59481610D5B5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6174513" y="4657964"/>
            <a:ext cx="1131260" cy="40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6E9F73-EBE2-564F-94F0-888170AAE09C}"/>
              </a:ext>
            </a:extLst>
          </p:cNvPr>
          <p:cNvSpPr txBox="1"/>
          <p:nvPr/>
        </p:nvSpPr>
        <p:spPr>
          <a:xfrm flipH="1">
            <a:off x="5136193" y="4504075"/>
            <a:ext cx="103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River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DC98A6-E9EF-2543-9AB0-554A3C95EFAC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7767688" y="4251490"/>
            <a:ext cx="525452" cy="446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BA1B00-FBC9-FC4C-B841-C11D91A3D22D}"/>
              </a:ext>
            </a:extLst>
          </p:cNvPr>
          <p:cNvSpPr txBox="1"/>
          <p:nvPr/>
        </p:nvSpPr>
        <p:spPr>
          <a:xfrm>
            <a:off x="7673419" y="469847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Breckenridge</a:t>
            </a:r>
          </a:p>
        </p:txBody>
      </p:sp>
    </p:spTree>
    <p:extLst>
      <p:ext uri="{BB962C8B-B14F-4D97-AF65-F5344CB8AC3E}">
        <p14:creationId xmlns:p14="http://schemas.microsoft.com/office/powerpoint/2010/main" val="298419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9AB8-60FB-D64E-8E17-40BC8E71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64C1D-0EE8-4340-86AB-4A42B15AE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D98125-F7B1-334D-AE68-FBFC35E5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16" y="1017724"/>
            <a:ext cx="4353418" cy="440857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47883-C319-2641-9AC1-03329E30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951" y="1017723"/>
            <a:ext cx="4862465" cy="440857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8D9BF-7926-FB4D-A67D-40D32A14AB3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136092" y="2306260"/>
            <a:ext cx="381490" cy="58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EC7AB0-6E08-B24D-B6D7-106ED529D47F}"/>
              </a:ext>
            </a:extLst>
          </p:cNvPr>
          <p:cNvSpPr txBox="1"/>
          <p:nvPr/>
        </p:nvSpPr>
        <p:spPr>
          <a:xfrm>
            <a:off x="6947554" y="199848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Silverthorne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1D57E9-B5B3-D446-BDA1-ADC999F6C8B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217433" y="3093037"/>
            <a:ext cx="645280" cy="36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2F27DC-E3D4-C249-8A2A-4F4FA587194E}"/>
              </a:ext>
            </a:extLst>
          </p:cNvPr>
          <p:cNvSpPr txBox="1"/>
          <p:nvPr/>
        </p:nvSpPr>
        <p:spPr>
          <a:xfrm>
            <a:off x="5881443" y="278526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Frisco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4FD5D9-D067-2849-B01D-C635514E003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736916" y="3776840"/>
            <a:ext cx="616750" cy="214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2D5A91-EC25-154C-8A6B-29B579CC8E75}"/>
              </a:ext>
            </a:extLst>
          </p:cNvPr>
          <p:cNvSpPr txBox="1"/>
          <p:nvPr/>
        </p:nvSpPr>
        <p:spPr>
          <a:xfrm>
            <a:off x="4958498" y="3469063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Copper Mountain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B6E7E1-8610-054A-A3CF-5D67CE4EBB48}"/>
              </a:ext>
            </a:extLst>
          </p:cNvPr>
          <p:cNvCxnSpPr>
            <a:cxnSpLocks/>
          </p:cNvCxnSpPr>
          <p:nvPr/>
        </p:nvCxnSpPr>
        <p:spPr>
          <a:xfrm flipH="1">
            <a:off x="7767688" y="2669456"/>
            <a:ext cx="41492" cy="582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D1D353-DE2E-5A48-9CDD-A85902DED999}"/>
              </a:ext>
            </a:extLst>
          </p:cNvPr>
          <p:cNvSpPr txBox="1"/>
          <p:nvPr/>
        </p:nvSpPr>
        <p:spPr>
          <a:xfrm>
            <a:off x="7492427" y="236167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Dillon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12B67B-5627-4149-BF85-0F7E19BC64D8}"/>
              </a:ext>
            </a:extLst>
          </p:cNvPr>
          <p:cNvCxnSpPr>
            <a:cxnSpLocks/>
          </p:cNvCxnSpPr>
          <p:nvPr/>
        </p:nvCxnSpPr>
        <p:spPr>
          <a:xfrm flipH="1">
            <a:off x="8276735" y="2860675"/>
            <a:ext cx="377097" cy="391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BDD626-A454-E243-A7E5-5194F220355A}"/>
              </a:ext>
            </a:extLst>
          </p:cNvPr>
          <p:cNvSpPr txBox="1"/>
          <p:nvPr/>
        </p:nvSpPr>
        <p:spPr>
          <a:xfrm>
            <a:off x="8221758" y="251556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Keystone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3088E-BFA9-1147-997E-59481610D5B5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6174513" y="4657964"/>
            <a:ext cx="1131260" cy="40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6E9F73-EBE2-564F-94F0-888170AAE09C}"/>
              </a:ext>
            </a:extLst>
          </p:cNvPr>
          <p:cNvSpPr txBox="1"/>
          <p:nvPr/>
        </p:nvSpPr>
        <p:spPr>
          <a:xfrm flipH="1">
            <a:off x="5136193" y="4504075"/>
            <a:ext cx="103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River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DC98A6-E9EF-2543-9AB0-554A3C95EFAC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7767688" y="4251490"/>
            <a:ext cx="525452" cy="446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BA1B00-FBC9-FC4C-B841-C11D91A3D22D}"/>
              </a:ext>
            </a:extLst>
          </p:cNvPr>
          <p:cNvSpPr txBox="1"/>
          <p:nvPr/>
        </p:nvSpPr>
        <p:spPr>
          <a:xfrm>
            <a:off x="7673419" y="469847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Breckenridge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FAAF23-CD70-9A4D-BEB7-78E90BB3629A}"/>
              </a:ext>
            </a:extLst>
          </p:cNvPr>
          <p:cNvSpPr/>
          <p:nvPr/>
        </p:nvSpPr>
        <p:spPr>
          <a:xfrm>
            <a:off x="6862713" y="3093037"/>
            <a:ext cx="273379" cy="272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FE687-E6CD-5D4D-B7D8-C170AE03645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989549" y="2284347"/>
            <a:ext cx="873164" cy="80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BF93ED-7596-714D-BDAC-AA64953C2B47}"/>
              </a:ext>
            </a:extLst>
          </p:cNvPr>
          <p:cNvSpPr txBox="1"/>
          <p:nvPr/>
        </p:nvSpPr>
        <p:spPr>
          <a:xfrm>
            <a:off x="4958498" y="213045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Wildernest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26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885D-A05B-A44F-BACA-05A7B101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by Clusters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5A70-5DC6-B946-A2A7-129140BB6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Utilized data only within the clusters:</a:t>
            </a:r>
          </a:p>
          <a:p>
            <a:pPr marL="114300" indent="0">
              <a:buNone/>
            </a:pPr>
            <a:r>
              <a:rPr lang="en-US" dirty="0"/>
              <a:t>Beds, baths, </a:t>
            </a:r>
            <a:r>
              <a:rPr lang="en-US" dirty="0" err="1"/>
              <a:t>sqft</a:t>
            </a:r>
            <a:r>
              <a:rPr lang="en-US" dirty="0"/>
              <a:t>, </a:t>
            </a:r>
            <a:r>
              <a:rPr lang="en-US" dirty="0" err="1"/>
              <a:t>property_type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Model 4: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Training Score: 0.6117</a:t>
            </a:r>
          </a:p>
          <a:p>
            <a:pPr marL="114300" indent="0">
              <a:buNone/>
            </a:pPr>
            <a:r>
              <a:rPr lang="en-US" dirty="0"/>
              <a:t>Testing Score: 0.5967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34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9342-D0CC-CA44-9401-A0D44C31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0FC8-2CD0-EF43-8AA6-8F4F99BCE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Last attempt by separating the data by the year sold:</a:t>
            </a:r>
          </a:p>
          <a:p>
            <a:pPr marL="114300" indent="0">
              <a:buNone/>
            </a:pPr>
            <a:r>
              <a:rPr lang="en-US" dirty="0"/>
              <a:t>Model 5-7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02E046-F227-6C47-833D-1C2269FB8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494549"/>
              </p:ext>
            </p:extLst>
          </p:nvPr>
        </p:nvGraphicFramePr>
        <p:xfrm>
          <a:off x="311699" y="2170587"/>
          <a:ext cx="8520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481062747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328918737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045007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0.5732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0.6293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0.6539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48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0.5008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0.4706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0.6316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2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904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9342-D0CC-CA44-9401-A0D44C31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0FC8-2CD0-EF43-8AA6-8F4F99BCE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Last attempt by separating the data by the year sold:</a:t>
            </a:r>
          </a:p>
          <a:p>
            <a:pPr marL="114300" indent="0">
              <a:buNone/>
            </a:pPr>
            <a:r>
              <a:rPr lang="en-US" dirty="0"/>
              <a:t>Model 5-7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02E046-F227-6C47-833D-1C2269FB8D77}"/>
              </a:ext>
            </a:extLst>
          </p:cNvPr>
          <p:cNvGraphicFramePr>
            <a:graphicFrameLocks noGrp="1"/>
          </p:cNvGraphicFramePr>
          <p:nvPr/>
        </p:nvGraphicFramePr>
        <p:xfrm>
          <a:off x="311699" y="2170587"/>
          <a:ext cx="8520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481062747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328918737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045007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0.5732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0.6293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0.6539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48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0.5008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0.4706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0.6316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251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9C22B06-B7C1-5046-A98D-91AFECA5ED1D}"/>
              </a:ext>
            </a:extLst>
          </p:cNvPr>
          <p:cNvSpPr/>
          <p:nvPr/>
        </p:nvSpPr>
        <p:spPr>
          <a:xfrm>
            <a:off x="3176834" y="2846895"/>
            <a:ext cx="1979628" cy="436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03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9342-D0CC-CA44-9401-A0D44C31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0FC8-2CD0-EF43-8AA6-8F4F99BCE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Last attempt by separating the data by the year sold:</a:t>
            </a:r>
          </a:p>
          <a:p>
            <a:pPr marL="114300" indent="0">
              <a:buNone/>
            </a:pPr>
            <a:r>
              <a:rPr lang="en-US" dirty="0"/>
              <a:t>Model 5-7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02E046-F227-6C47-833D-1C2269FB8D77}"/>
              </a:ext>
            </a:extLst>
          </p:cNvPr>
          <p:cNvGraphicFramePr>
            <a:graphicFrameLocks noGrp="1"/>
          </p:cNvGraphicFramePr>
          <p:nvPr/>
        </p:nvGraphicFramePr>
        <p:xfrm>
          <a:off x="311699" y="2170587"/>
          <a:ext cx="8520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200">
                  <a:extLst>
                    <a:ext uri="{9D8B030D-6E8A-4147-A177-3AD203B41FA5}">
                      <a16:colId xmlns:a16="http://schemas.microsoft.com/office/drawing/2014/main" val="1481062747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328918737"/>
                    </a:ext>
                  </a:extLst>
                </a:gridCol>
                <a:gridCol w="2840200">
                  <a:extLst>
                    <a:ext uri="{9D8B030D-6E8A-4147-A177-3AD203B41FA5}">
                      <a16:colId xmlns:a16="http://schemas.microsoft.com/office/drawing/2014/main" val="4045007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 2019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0.5732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0.6293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Training Score: 0.6539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48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0.5008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0.4706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Score: 0.6316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251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C4F5012-C274-FA45-B6EE-CAA0E8496181}"/>
              </a:ext>
            </a:extLst>
          </p:cNvPr>
          <p:cNvSpPr/>
          <p:nvPr/>
        </p:nvSpPr>
        <p:spPr>
          <a:xfrm>
            <a:off x="5476973" y="1960775"/>
            <a:ext cx="2743200" cy="1706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3300-4BD2-D94F-A4E1-976639EB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AF3A-E9D8-9D49-B1C4-DE907161B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Data Analysis: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Properties are running about 43% occupancy for the 2019 </a:t>
            </a:r>
            <a:r>
              <a:rPr lang="en-US" dirty="0" err="1"/>
              <a:t>calender</a:t>
            </a:r>
            <a:r>
              <a:rPr lang="en-US" dirty="0"/>
              <a:t> year.</a:t>
            </a:r>
          </a:p>
          <a:p>
            <a:pPr marL="114300" indent="0">
              <a:buNone/>
            </a:pPr>
            <a:r>
              <a:rPr lang="en-US" dirty="0"/>
              <a:t>	(1 bed/1 bath and 2 bed/2bath)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Majority of the rental occurs during the ski season between Nov 10 through April 15.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Peak Rental Rates during x-mas and new years week.</a:t>
            </a:r>
          </a:p>
          <a:p>
            <a:pPr marL="114300" indent="0">
              <a:buNone/>
            </a:pPr>
            <a:r>
              <a:rPr lang="en-US" dirty="0"/>
              <a:t>Second Peak is during March and President Day.</a:t>
            </a:r>
          </a:p>
          <a:p>
            <a:pPr marL="114300" indent="0">
              <a:buNone/>
            </a:pPr>
            <a:r>
              <a:rPr lang="en-US" dirty="0"/>
              <a:t>Base rate is during the non-ski season.</a:t>
            </a:r>
          </a:p>
        </p:txBody>
      </p:sp>
    </p:spTree>
    <p:extLst>
      <p:ext uri="{BB962C8B-B14F-4D97-AF65-F5344CB8AC3E}">
        <p14:creationId xmlns:p14="http://schemas.microsoft.com/office/powerpoint/2010/main" val="1889438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3300-4BD2-D94F-A4E1-976639EB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AF3A-E9D8-9D49-B1C4-DE907161B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Data Analysis: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Average Potential Gross Revenue for: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1 bedroom and 1 bathroom: $37,800</a:t>
            </a:r>
          </a:p>
          <a:p>
            <a:pPr marL="114300" indent="0">
              <a:buNone/>
            </a:pPr>
            <a:r>
              <a:rPr lang="en-US" dirty="0"/>
              <a:t>					</a:t>
            </a:r>
          </a:p>
          <a:p>
            <a:pPr marL="114300" indent="0">
              <a:buNone/>
            </a:pPr>
            <a:r>
              <a:rPr lang="en-US" dirty="0"/>
              <a:t>	2 bedroom and 2 bathroom: $50,890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3 bedroom and 3 bathroom: $44,000</a:t>
            </a:r>
          </a:p>
          <a:p>
            <a:pPr marL="114300" indent="0">
              <a:buNone/>
            </a:pPr>
            <a:r>
              <a:rPr lang="en-US" dirty="0"/>
              <a:t>		(lower occupancy rate)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99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3300-4BD2-D94F-A4E1-976639EB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AF3A-E9D8-9D49-B1C4-DE907161B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Data Analysis: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Average Potential Gross Revenue for: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1 bedroom and 1 bathroom: $37,800</a:t>
            </a:r>
          </a:p>
          <a:p>
            <a:pPr marL="114300" indent="0">
              <a:buNone/>
            </a:pPr>
            <a:r>
              <a:rPr lang="en-US" dirty="0"/>
              <a:t>						Difference: 13,090			</a:t>
            </a:r>
          </a:p>
          <a:p>
            <a:pPr marL="114300" indent="0">
              <a:buNone/>
            </a:pPr>
            <a:r>
              <a:rPr lang="en-US" dirty="0"/>
              <a:t>	2 bedroom and 2 bathroom: $50,890</a:t>
            </a:r>
          </a:p>
          <a:p>
            <a:pPr marL="114300" indent="0">
              <a:buNone/>
            </a:pPr>
            <a:r>
              <a:rPr lang="en-US" dirty="0"/>
              <a:t>						Difference: -6,890</a:t>
            </a:r>
          </a:p>
          <a:p>
            <a:pPr marL="114300" indent="0">
              <a:buNone/>
            </a:pPr>
            <a:r>
              <a:rPr lang="en-US" dirty="0"/>
              <a:t>	3 bedroom and 3 bathroom: $44,000</a:t>
            </a:r>
          </a:p>
          <a:p>
            <a:pPr marL="114300" indent="0">
              <a:buNone/>
            </a:pPr>
            <a:r>
              <a:rPr lang="en-US" dirty="0"/>
              <a:t>		(lower occupancy rate)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9EFD90A6-5FCE-E64D-99E9-C13C87947D5D}"/>
              </a:ext>
            </a:extLst>
          </p:cNvPr>
          <p:cNvSpPr/>
          <p:nvPr/>
        </p:nvSpPr>
        <p:spPr>
          <a:xfrm>
            <a:off x="5118755" y="2809192"/>
            <a:ext cx="348791" cy="5638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898F0E07-0423-F746-A579-BEC9A438D0E3}"/>
              </a:ext>
            </a:extLst>
          </p:cNvPr>
          <p:cNvSpPr/>
          <p:nvPr/>
        </p:nvSpPr>
        <p:spPr>
          <a:xfrm>
            <a:off x="5101472" y="3602610"/>
            <a:ext cx="348791" cy="5638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41F7-67E1-8944-AC22-FCC909FD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02F6D7-0E3B-9940-AF17-3C1F96A51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660288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146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123F-5D91-AA48-ADA6-6F302C28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F395C-948E-044E-967A-4B11CA98F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average sale price in 2019: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1 bedroom and 1-2 bath: $350,600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2 bedroom and 1-3 bath: $513,300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3 bedroom and 2-4 bath: $784,600  </a:t>
            </a:r>
          </a:p>
        </p:txBody>
      </p:sp>
    </p:spTree>
    <p:extLst>
      <p:ext uri="{BB962C8B-B14F-4D97-AF65-F5344CB8AC3E}">
        <p14:creationId xmlns:p14="http://schemas.microsoft.com/office/powerpoint/2010/main" val="1174512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123F-5D91-AA48-ADA6-6F302C28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F395C-948E-044E-967A-4B11CA98F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average sale price in 2019: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1 bedroom and 1-2 bath: $350,600</a:t>
            </a:r>
          </a:p>
          <a:p>
            <a:pPr marL="114300" indent="0">
              <a:buNone/>
            </a:pPr>
            <a:r>
              <a:rPr lang="en-US" dirty="0"/>
              <a:t>						Difference: 162,700</a:t>
            </a:r>
          </a:p>
          <a:p>
            <a:pPr marL="114300" indent="0">
              <a:buNone/>
            </a:pPr>
            <a:r>
              <a:rPr lang="en-US" dirty="0"/>
              <a:t>	2 bedroom and 1-3 bath: $513,300</a:t>
            </a:r>
          </a:p>
          <a:p>
            <a:pPr marL="114300" indent="0">
              <a:buNone/>
            </a:pPr>
            <a:r>
              <a:rPr lang="en-US" dirty="0"/>
              <a:t>						Difference: 271,300</a:t>
            </a:r>
          </a:p>
          <a:p>
            <a:pPr marL="114300" indent="0">
              <a:buNone/>
            </a:pPr>
            <a:r>
              <a:rPr lang="en-US" dirty="0"/>
              <a:t>	3 bedroom and 2-4 bath: $784,600  </a:t>
            </a:r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E82A9D0C-550E-7A45-AC1D-052979DC34AC}"/>
              </a:ext>
            </a:extLst>
          </p:cNvPr>
          <p:cNvSpPr/>
          <p:nvPr/>
        </p:nvSpPr>
        <p:spPr>
          <a:xfrm>
            <a:off x="5118755" y="2007909"/>
            <a:ext cx="348791" cy="5638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682BFC42-108C-1143-B235-3F082C3EF2CB}"/>
              </a:ext>
            </a:extLst>
          </p:cNvPr>
          <p:cNvSpPr/>
          <p:nvPr/>
        </p:nvSpPr>
        <p:spPr>
          <a:xfrm>
            <a:off x="5110896" y="2707065"/>
            <a:ext cx="348791" cy="5638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65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1073-FF58-EC47-BD11-AA07018D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F2634-AE0C-5D4E-8913-F9F894C99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Based on the data I was able to collect and analyze, I would target the following:</a:t>
            </a:r>
          </a:p>
          <a:p>
            <a:pPr marL="114300" indent="0">
              <a:buNone/>
            </a:pPr>
            <a:r>
              <a:rPr lang="en-US" dirty="0"/>
              <a:t>	2 bedroom/1-3 baths property as my primary goal</a:t>
            </a:r>
          </a:p>
          <a:p>
            <a:pPr marL="114300" indent="0">
              <a:buNone/>
            </a:pPr>
            <a:r>
              <a:rPr lang="en-US" dirty="0"/>
              <a:t>	1 bedroom/1-2 baths property as my secondary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Potentially I can get a yearly return of $50,000 for a 2/2 property.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However, I was only able to achieve 65% score from my linear regression model.</a:t>
            </a:r>
          </a:p>
          <a:p>
            <a:pPr marL="114300" indent="0">
              <a:buNone/>
            </a:pPr>
            <a:r>
              <a:rPr lang="en-US" dirty="0"/>
              <a:t>There is more data to gather and analyze before using the model as a tool for investment opportunities.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88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BA78-97DF-5448-8FC1-629D9F84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40FDF-45DB-4A45-9C1E-DE0B111A8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More features should be included into the model such as:</a:t>
            </a:r>
          </a:p>
          <a:p>
            <a:pPr marL="114300" indent="0">
              <a:buNone/>
            </a:pPr>
            <a:r>
              <a:rPr lang="en-US" dirty="0"/>
              <a:t>	Condition of Property</a:t>
            </a:r>
          </a:p>
          <a:p>
            <a:pPr marL="114300" indent="0">
              <a:buNone/>
            </a:pPr>
            <a:r>
              <a:rPr lang="en-US" dirty="0"/>
              <a:t>	Condition of Appliances</a:t>
            </a:r>
          </a:p>
          <a:p>
            <a:pPr marL="114300" indent="0">
              <a:buNone/>
            </a:pPr>
            <a:r>
              <a:rPr lang="en-US" dirty="0"/>
              <a:t>	Garage/Parking</a:t>
            </a:r>
          </a:p>
          <a:p>
            <a:pPr marL="114300" indent="0">
              <a:buNone/>
            </a:pPr>
            <a:r>
              <a:rPr lang="en-US" dirty="0"/>
              <a:t>	Force Air/Boiler/Electric Heating</a:t>
            </a:r>
          </a:p>
          <a:p>
            <a:pPr marL="114300" indent="0">
              <a:buNone/>
            </a:pPr>
            <a:r>
              <a:rPr lang="en-US" dirty="0"/>
              <a:t>	Association Dues</a:t>
            </a:r>
          </a:p>
          <a:p>
            <a:pPr marL="114300" indent="0">
              <a:buNone/>
            </a:pPr>
            <a:r>
              <a:rPr lang="en-US" dirty="0"/>
              <a:t>	Hot Tub</a:t>
            </a:r>
          </a:p>
          <a:p>
            <a:pPr marL="114300" indent="0">
              <a:buNone/>
            </a:pPr>
            <a:r>
              <a:rPr lang="en-US" dirty="0"/>
              <a:t>	Porch</a:t>
            </a:r>
          </a:p>
          <a:p>
            <a:pPr marL="114300" indent="0">
              <a:buNone/>
            </a:pPr>
            <a:r>
              <a:rPr lang="en-US" dirty="0"/>
              <a:t>	Level </a:t>
            </a:r>
          </a:p>
          <a:p>
            <a:pPr marL="114300" indent="0">
              <a:buNone/>
            </a:pPr>
            <a:r>
              <a:rPr lang="en-US" dirty="0"/>
              <a:t>	HOA</a:t>
            </a:r>
          </a:p>
        </p:txBody>
      </p:sp>
    </p:spTree>
    <p:extLst>
      <p:ext uri="{BB962C8B-B14F-4D97-AF65-F5344CB8AC3E}">
        <p14:creationId xmlns:p14="http://schemas.microsoft.com/office/powerpoint/2010/main" val="2734827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BA78-97DF-5448-8FC1-629D9F84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40FDF-45DB-4A45-9C1E-DE0B111A8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Quality of the data:</a:t>
            </a:r>
          </a:p>
          <a:p>
            <a:pPr marL="114300" indent="0">
              <a:buNone/>
            </a:pPr>
            <a:r>
              <a:rPr lang="en-US" dirty="0"/>
              <a:t>	I was disappointed in the quality of the data from the public records. I will need to investigate how to weed out the ‘true’ property sale from other type of transactions.</a:t>
            </a:r>
          </a:p>
          <a:p>
            <a:pPr marL="114300" indent="0">
              <a:buNone/>
            </a:pPr>
            <a:r>
              <a:rPr lang="en-US" dirty="0"/>
              <a:t>	Need to differentiate the actual rental usage from the owner’s usage to get a true sense of rental market.</a:t>
            </a:r>
          </a:p>
          <a:p>
            <a:pPr marL="114300" indent="0">
              <a:buNone/>
            </a:pPr>
            <a:r>
              <a:rPr lang="en-US" dirty="0"/>
              <a:t>	Need to collect more prior property data. I was unfortunate that I was restricted to gathering three years worth per month. Over time with enough data, I could map out the pricing trend. </a:t>
            </a:r>
          </a:p>
          <a:p>
            <a:pPr marL="11430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2057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Links:</a:t>
            </a:r>
            <a:endParaRPr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hlinkClick r:id="rId3"/>
              </a:rPr>
              <a:t>http://www.co.summit.co.us/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hlinkClick r:id="rId4"/>
              </a:rPr>
              <a:t>https://www.airbnb.com/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hlinkClick r:id="rId5"/>
              </a:rPr>
              <a:t>https://en.wikipedia.org/wiki/Summit_County,_Colorado</a:t>
            </a:r>
            <a:endParaRPr lang="en" sz="1100" u="sng" dirty="0">
              <a:solidFill>
                <a:schemeClr val="hlink"/>
              </a:solidFill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1100" dirty="0">
                <a:hlinkClick r:id="rId6"/>
              </a:rPr>
              <a:t>https://data-cdphe.opendata.arcgis.com/datasets/a9f5b1a67bd74b2fa22279d141625335_3</a:t>
            </a:r>
            <a:endParaRPr lang="en-US" sz="11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sz="1100" dirty="0">
                <a:hlinkClick r:id="rId7"/>
              </a:rPr>
              <a:t>https://industry.colorado.com/sites/default/files/COImp%20-%20with%20National.pdf</a:t>
            </a:r>
            <a:endParaRPr lang="en-US" sz="11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sz="1100" dirty="0">
                <a:hlinkClick r:id="rId8"/>
              </a:rPr>
              <a:t>https://www.recolorado.com/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1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5A36-CA38-3740-9D3C-B404EDAA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 To: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5392A-7595-9448-B458-8E9256B5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Carbonate Real Estate</a:t>
            </a:r>
          </a:p>
          <a:p>
            <a:pPr marL="114300" indent="0">
              <a:buNone/>
            </a:pPr>
            <a:r>
              <a:rPr lang="en-US" dirty="0" err="1"/>
              <a:t>SkyRun</a:t>
            </a:r>
            <a:r>
              <a:rPr lang="en-US" dirty="0"/>
              <a:t> Property Rental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 my cohorts for putting up with me: 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err="1"/>
              <a:t>Megha</a:t>
            </a:r>
            <a:r>
              <a:rPr lang="en-US" dirty="0"/>
              <a:t> </a:t>
            </a:r>
            <a:r>
              <a:rPr lang="en-US" dirty="0" err="1"/>
              <a:t>Zavar</a:t>
            </a:r>
            <a:r>
              <a:rPr lang="en-US" dirty="0"/>
              <a:t>, Scott </a:t>
            </a:r>
            <a:r>
              <a:rPr lang="en-US" dirty="0" err="1"/>
              <a:t>Rosengrants</a:t>
            </a:r>
            <a:r>
              <a:rPr lang="en-US" dirty="0"/>
              <a:t>, Magnus Bigelow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 my instructors:</a:t>
            </a:r>
          </a:p>
          <a:p>
            <a:pPr marL="114300" indent="0">
              <a:buNone/>
            </a:pPr>
            <a:r>
              <a:rPr lang="en-US" dirty="0"/>
              <a:t>	Noelle Brown, Riley Dallas, Matt </a:t>
            </a:r>
            <a:r>
              <a:rPr lang="en-US" dirty="0" err="1"/>
              <a:t>Brems</a:t>
            </a:r>
            <a:r>
              <a:rPr lang="en-US" dirty="0"/>
              <a:t>, Tim Book, and Kimberly English</a:t>
            </a:r>
          </a:p>
        </p:txBody>
      </p:sp>
    </p:spTree>
    <p:extLst>
      <p:ext uri="{BB962C8B-B14F-4D97-AF65-F5344CB8AC3E}">
        <p14:creationId xmlns:p14="http://schemas.microsoft.com/office/powerpoint/2010/main" val="231952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3590-7284-F648-B976-18865DC7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2F87-305B-5249-B092-3EA3E006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AirBnB</a:t>
            </a:r>
            <a:r>
              <a:rPr lang="en-US" dirty="0"/>
              <a:t>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Build an API wrapper to call </a:t>
            </a:r>
            <a:r>
              <a:rPr lang="en-US" dirty="0" err="1"/>
              <a:t>AirBnB</a:t>
            </a:r>
            <a:r>
              <a:rPr lang="en-US" dirty="0"/>
              <a:t> website to extract information based on city, state information.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Returned the following data: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4FC01-0DB2-B242-8CF3-91A05674E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44003"/>
              </p:ext>
            </p:extLst>
          </p:nvPr>
        </p:nvGraphicFramePr>
        <p:xfrm>
          <a:off x="527901" y="3215365"/>
          <a:ext cx="8031636" cy="1482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212">
                  <a:extLst>
                    <a:ext uri="{9D8B030D-6E8A-4147-A177-3AD203B41FA5}">
                      <a16:colId xmlns:a16="http://schemas.microsoft.com/office/drawing/2014/main" val="1179027963"/>
                    </a:ext>
                  </a:extLst>
                </a:gridCol>
                <a:gridCol w="2677212">
                  <a:extLst>
                    <a:ext uri="{9D8B030D-6E8A-4147-A177-3AD203B41FA5}">
                      <a16:colId xmlns:a16="http://schemas.microsoft.com/office/drawing/2014/main" val="2238265136"/>
                    </a:ext>
                  </a:extLst>
                </a:gridCol>
                <a:gridCol w="2677212">
                  <a:extLst>
                    <a:ext uri="{9D8B030D-6E8A-4147-A177-3AD203B41FA5}">
                      <a16:colId xmlns:a16="http://schemas.microsoft.com/office/drawing/2014/main" val="3061563466"/>
                    </a:ext>
                  </a:extLst>
                </a:gridCol>
              </a:tblGrid>
              <a:tr h="396337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Propertied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Property_Type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Rate_Type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604622"/>
                  </a:ext>
                </a:extLst>
              </a:tr>
              <a:tr h="362121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Bedroom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529875"/>
                  </a:ext>
                </a:extLst>
              </a:tr>
              <a:tr h="362121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Bathroom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Latitude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Min_Night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506009"/>
                  </a:ext>
                </a:extLst>
              </a:tr>
              <a:tr h="362121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Person_Capacity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Longitude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Max_Night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853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06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7B53-000F-3F43-B8CF-7C6B0A81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75C3-8462-124F-B1DD-D48DDB91A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Carbonate Real Estate: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Printout of 2018 and 2019 property information: Create an excel database.</a:t>
            </a:r>
          </a:p>
          <a:p>
            <a:pPr marL="114300" indent="0">
              <a:buNone/>
            </a:pPr>
            <a:r>
              <a:rPr lang="en-US" dirty="0"/>
              <a:t>Data includes:</a:t>
            </a:r>
          </a:p>
          <a:p>
            <a:pPr marL="114300" indent="0">
              <a:buNone/>
            </a:pPr>
            <a:r>
              <a:rPr lang="en-US" dirty="0"/>
              <a:t>Property Table: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Rate Table: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5D928-F12D-0E42-86EA-EB405B195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7525"/>
              </p:ext>
            </p:extLst>
          </p:nvPr>
        </p:nvGraphicFramePr>
        <p:xfrm>
          <a:off x="487050" y="2837311"/>
          <a:ext cx="80347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260">
                  <a:extLst>
                    <a:ext uri="{9D8B030D-6E8A-4147-A177-3AD203B41FA5}">
                      <a16:colId xmlns:a16="http://schemas.microsoft.com/office/drawing/2014/main" val="2571263293"/>
                    </a:ext>
                  </a:extLst>
                </a:gridCol>
                <a:gridCol w="2678260">
                  <a:extLst>
                    <a:ext uri="{9D8B030D-6E8A-4147-A177-3AD203B41FA5}">
                      <a16:colId xmlns:a16="http://schemas.microsoft.com/office/drawing/2014/main" val="1835979188"/>
                    </a:ext>
                  </a:extLst>
                </a:gridCol>
                <a:gridCol w="2678260">
                  <a:extLst>
                    <a:ext uri="{9D8B030D-6E8A-4147-A177-3AD203B41FA5}">
                      <a16:colId xmlns:a16="http://schemas.microsoft.com/office/drawing/2014/main" val="3651927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Property_Id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Bedroom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Latitude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3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Property_Name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Bathroom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Longitude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96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Unit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Sleep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Rate_Catagory</a:t>
                      </a: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(</a:t>
                      </a:r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fk</a:t>
                      </a: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7995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0172A4-254A-CF41-BBBB-A1D0BB2B7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87527"/>
              </p:ext>
            </p:extLst>
          </p:nvPr>
        </p:nvGraphicFramePr>
        <p:xfrm>
          <a:off x="487050" y="4383455"/>
          <a:ext cx="80347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260">
                  <a:extLst>
                    <a:ext uri="{9D8B030D-6E8A-4147-A177-3AD203B41FA5}">
                      <a16:colId xmlns:a16="http://schemas.microsoft.com/office/drawing/2014/main" val="585059387"/>
                    </a:ext>
                  </a:extLst>
                </a:gridCol>
                <a:gridCol w="2678260">
                  <a:extLst>
                    <a:ext uri="{9D8B030D-6E8A-4147-A177-3AD203B41FA5}">
                      <a16:colId xmlns:a16="http://schemas.microsoft.com/office/drawing/2014/main" val="3859725232"/>
                    </a:ext>
                  </a:extLst>
                </a:gridCol>
                <a:gridCol w="2678260">
                  <a:extLst>
                    <a:ext uri="{9D8B030D-6E8A-4147-A177-3AD203B41FA5}">
                      <a16:colId xmlns:a16="http://schemas.microsoft.com/office/drawing/2014/main" val="2592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Rate_Catagory</a:t>
                      </a:r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(pk)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Start_Date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End_Date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231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7B53-000F-3F43-B8CF-7C6B0A81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75C3-8462-124F-B1DD-D48DDB91A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Skyrun</a:t>
            </a:r>
            <a:r>
              <a:rPr lang="en-US" dirty="0"/>
              <a:t> Real Estate: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Printout of 2019 property information: Create an excel database.</a:t>
            </a:r>
          </a:p>
          <a:p>
            <a:pPr marL="114300" indent="0">
              <a:buNone/>
            </a:pPr>
            <a:r>
              <a:rPr lang="en-US" dirty="0"/>
              <a:t>Data includes: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5D928-F12D-0E42-86EA-EB405B195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28871"/>
              </p:ext>
            </p:extLst>
          </p:nvPr>
        </p:nvGraphicFramePr>
        <p:xfrm>
          <a:off x="487050" y="2837311"/>
          <a:ext cx="80347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260">
                  <a:extLst>
                    <a:ext uri="{9D8B030D-6E8A-4147-A177-3AD203B41FA5}">
                      <a16:colId xmlns:a16="http://schemas.microsoft.com/office/drawing/2014/main" val="2571263293"/>
                    </a:ext>
                  </a:extLst>
                </a:gridCol>
                <a:gridCol w="2678260">
                  <a:extLst>
                    <a:ext uri="{9D8B030D-6E8A-4147-A177-3AD203B41FA5}">
                      <a16:colId xmlns:a16="http://schemas.microsoft.com/office/drawing/2014/main" val="1835979188"/>
                    </a:ext>
                  </a:extLst>
                </a:gridCol>
                <a:gridCol w="2678260">
                  <a:extLst>
                    <a:ext uri="{9D8B030D-6E8A-4147-A177-3AD203B41FA5}">
                      <a16:colId xmlns:a16="http://schemas.microsoft.com/office/drawing/2014/main" val="3651927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Property_Id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Bedroom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Latitude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3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Property_Name</a:t>
                      </a:r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Bathroom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Longitude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96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79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533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2209</TotalTime>
  <Words>1760</Words>
  <Application>Microsoft Macintosh PowerPoint</Application>
  <PresentationFormat>On-screen Show (16:9)</PresentationFormat>
  <Paragraphs>403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Arial</vt:lpstr>
      <vt:lpstr>Simple Light</vt:lpstr>
      <vt:lpstr>Property Investment in Summit County</vt:lpstr>
      <vt:lpstr>Why Summit County?</vt:lpstr>
      <vt:lpstr>Summit County</vt:lpstr>
      <vt:lpstr>Activities:</vt:lpstr>
      <vt:lpstr>Mission Statement: </vt:lpstr>
      <vt:lpstr>Process:</vt:lpstr>
      <vt:lpstr>Data Gathering:</vt:lpstr>
      <vt:lpstr>Data Gathering:</vt:lpstr>
      <vt:lpstr>Data Gathering:</vt:lpstr>
      <vt:lpstr>Data Gathering:</vt:lpstr>
      <vt:lpstr>Data Gathering: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Wrangling</vt:lpstr>
      <vt:lpstr>Histogram and Box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Graphs</vt:lpstr>
      <vt:lpstr>PowerPoint Presentation</vt:lpstr>
      <vt:lpstr>PowerPoint Presentation</vt:lpstr>
      <vt:lpstr>PowerPoint Presentation</vt:lpstr>
      <vt:lpstr>Data Outliers</vt:lpstr>
      <vt:lpstr>PowerPoint Presentation</vt:lpstr>
      <vt:lpstr>Data Limitations:</vt:lpstr>
      <vt:lpstr>Data Irregularities</vt:lpstr>
      <vt:lpstr>Data Limitations:</vt:lpstr>
      <vt:lpstr>PowerPoint Presentation</vt:lpstr>
      <vt:lpstr>PowerPoint Presentation</vt:lpstr>
      <vt:lpstr>Concerns</vt:lpstr>
      <vt:lpstr>Modeling</vt:lpstr>
      <vt:lpstr>Model:</vt:lpstr>
      <vt:lpstr>Model:</vt:lpstr>
      <vt:lpstr>Feature Engineering:</vt:lpstr>
      <vt:lpstr>Correlation Map:</vt:lpstr>
      <vt:lpstr>Correlation Map:</vt:lpstr>
      <vt:lpstr>Model</vt:lpstr>
      <vt:lpstr>Cluster The Datasets</vt:lpstr>
      <vt:lpstr>DBSCAN</vt:lpstr>
      <vt:lpstr>DBSCAN</vt:lpstr>
      <vt:lpstr>DBSCAN</vt:lpstr>
      <vt:lpstr>Model by Clusters</vt:lpstr>
      <vt:lpstr>Model</vt:lpstr>
      <vt:lpstr>Model</vt:lpstr>
      <vt:lpstr>Model</vt:lpstr>
      <vt:lpstr>Rental Data</vt:lpstr>
      <vt:lpstr>Rental Data</vt:lpstr>
      <vt:lpstr>Rental Data</vt:lpstr>
      <vt:lpstr>Property Data</vt:lpstr>
      <vt:lpstr>Property Data</vt:lpstr>
      <vt:lpstr>Conclusion</vt:lpstr>
      <vt:lpstr>Future Improvements</vt:lpstr>
      <vt:lpstr>Future Improvements</vt:lpstr>
      <vt:lpstr>Links:</vt:lpstr>
      <vt:lpstr>Special Thanks To: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Jennifer Derrick</cp:lastModifiedBy>
  <cp:revision>45</cp:revision>
  <dcterms:modified xsi:type="dcterms:W3CDTF">2020-03-23T10:24:52Z</dcterms:modified>
</cp:coreProperties>
</file>